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839" r:id="rId2"/>
    <p:sldId id="256" r:id="rId3"/>
    <p:sldId id="257" r:id="rId4"/>
    <p:sldId id="1128" r:id="rId5"/>
    <p:sldId id="1130" r:id="rId6"/>
    <p:sldId id="1131" r:id="rId7"/>
    <p:sldId id="263" r:id="rId8"/>
    <p:sldId id="1179" r:id="rId9"/>
    <p:sldId id="262" r:id="rId10"/>
    <p:sldId id="1133" r:id="rId11"/>
    <p:sldId id="1138" r:id="rId12"/>
    <p:sldId id="1132" r:id="rId13"/>
    <p:sldId id="1134" r:id="rId14"/>
    <p:sldId id="1135" r:id="rId15"/>
    <p:sldId id="1136" r:id="rId16"/>
    <p:sldId id="1137" r:id="rId17"/>
    <p:sldId id="1139" r:id="rId18"/>
    <p:sldId id="1140" r:id="rId19"/>
    <p:sldId id="1145" r:id="rId20"/>
    <p:sldId id="1146" r:id="rId21"/>
    <p:sldId id="1147" r:id="rId22"/>
    <p:sldId id="1148" r:id="rId23"/>
    <p:sldId id="1149" r:id="rId24"/>
    <p:sldId id="1141" r:id="rId25"/>
    <p:sldId id="1150" r:id="rId26"/>
    <p:sldId id="1151" r:id="rId27"/>
    <p:sldId id="1152" r:id="rId28"/>
    <p:sldId id="1153" r:id="rId29"/>
    <p:sldId id="1154" r:id="rId30"/>
    <p:sldId id="1155" r:id="rId31"/>
    <p:sldId id="1156" r:id="rId32"/>
    <p:sldId id="1157" r:id="rId33"/>
    <p:sldId id="1158" r:id="rId34"/>
    <p:sldId id="1159" r:id="rId35"/>
    <p:sldId id="1142" r:id="rId36"/>
    <p:sldId id="1160" r:id="rId37"/>
    <p:sldId id="1161" r:id="rId38"/>
    <p:sldId id="1162" r:id="rId39"/>
    <p:sldId id="1163" r:id="rId40"/>
    <p:sldId id="1164" r:id="rId41"/>
    <p:sldId id="264" r:id="rId42"/>
    <p:sldId id="1144" r:id="rId43"/>
    <p:sldId id="1165" r:id="rId44"/>
    <p:sldId id="1166" r:id="rId45"/>
    <p:sldId id="1171" r:id="rId46"/>
    <p:sldId id="1167" r:id="rId47"/>
    <p:sldId id="1168" r:id="rId48"/>
    <p:sldId id="1169" r:id="rId49"/>
    <p:sldId id="1170" r:id="rId50"/>
    <p:sldId id="1172" r:id="rId51"/>
    <p:sldId id="1173" r:id="rId52"/>
    <p:sldId id="1174" r:id="rId53"/>
    <p:sldId id="1177" r:id="rId54"/>
    <p:sldId id="1175" r:id="rId55"/>
    <p:sldId id="1176" r:id="rId56"/>
    <p:sldId id="265" r:id="rId57"/>
    <p:sldId id="1178" r:id="rId58"/>
    <p:sldId id="266" r:id="rId59"/>
    <p:sldId id="280"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94660"/>
  </p:normalViewPr>
  <p:slideViewPr>
    <p:cSldViewPr snapToGrid="0">
      <p:cViewPr varScale="1">
        <p:scale>
          <a:sx n="121" d="100"/>
          <a:sy n="121" d="100"/>
        </p:scale>
        <p:origin x="499"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5" name="任意多边形: 形状 44">
            <a:extLst>
              <a:ext uri="{FF2B5EF4-FFF2-40B4-BE49-F238E27FC236}">
                <a16:creationId xmlns:a16="http://schemas.microsoft.com/office/drawing/2014/main" id="{60C0AF01-DAC2-393C-E0F6-8F888A2D8156}"/>
              </a:ext>
            </a:extLst>
          </p:cNvPr>
          <p:cNvSpPr/>
          <p:nvPr userDrawn="1"/>
        </p:nvSpPr>
        <p:spPr>
          <a:xfrm rot="3215891">
            <a:off x="979058" y="5962652"/>
            <a:ext cx="441285" cy="434281"/>
          </a:xfrm>
          <a:custGeom>
            <a:avLst/>
            <a:gdLst>
              <a:gd name="connsiteX0" fmla="*/ 891418 w 1787310"/>
              <a:gd name="connsiteY0" fmla="*/ 1333886 h 1787272"/>
              <a:gd name="connsiteX1" fmla="*/ 891505 w 1787310"/>
              <a:gd name="connsiteY1" fmla="*/ 1333886 h 1787272"/>
              <a:gd name="connsiteX2" fmla="*/ 935190 w 1787310"/>
              <a:gd name="connsiteY2" fmla="*/ 1377658 h 1787272"/>
              <a:gd name="connsiteX3" fmla="*/ 891418 w 1787310"/>
              <a:gd name="connsiteY3" fmla="*/ 1421343 h 1787272"/>
              <a:gd name="connsiteX4" fmla="*/ 847733 w 1787310"/>
              <a:gd name="connsiteY4" fmla="*/ 1377571 h 1787272"/>
              <a:gd name="connsiteX5" fmla="*/ 847733 w 1787310"/>
              <a:gd name="connsiteY5" fmla="*/ 1377484 h 1787272"/>
              <a:gd name="connsiteX6" fmla="*/ 891418 w 1787310"/>
              <a:gd name="connsiteY6" fmla="*/ 1333886 h 1787272"/>
              <a:gd name="connsiteX7" fmla="*/ 1104232 w 1787310"/>
              <a:gd name="connsiteY7" fmla="*/ 1036977 h 1787272"/>
              <a:gd name="connsiteX8" fmla="*/ 1187299 w 1787310"/>
              <a:gd name="connsiteY8" fmla="*/ 1088752 h 1787272"/>
              <a:gd name="connsiteX9" fmla="*/ 1157878 w 1787310"/>
              <a:gd name="connsiteY9" fmla="*/ 1268144 h 1787272"/>
              <a:gd name="connsiteX10" fmla="*/ 978486 w 1787310"/>
              <a:gd name="connsiteY10" fmla="*/ 1238723 h 1787272"/>
              <a:gd name="connsiteX11" fmla="*/ 978226 w 1787310"/>
              <a:gd name="connsiteY11" fmla="*/ 1238290 h 1787272"/>
              <a:gd name="connsiteX12" fmla="*/ 978209 w 1787310"/>
              <a:gd name="connsiteY12" fmla="*/ 1238266 h 1787272"/>
              <a:gd name="connsiteX13" fmla="*/ 1007883 w 1787310"/>
              <a:gd name="connsiteY13" fmla="*/ 1059349 h 1787272"/>
              <a:gd name="connsiteX14" fmla="*/ 1008706 w 1787310"/>
              <a:gd name="connsiteY14" fmla="*/ 1058743 h 1787272"/>
              <a:gd name="connsiteX15" fmla="*/ 1008792 w 1787310"/>
              <a:gd name="connsiteY15" fmla="*/ 1058700 h 1787272"/>
              <a:gd name="connsiteX16" fmla="*/ 1104232 w 1787310"/>
              <a:gd name="connsiteY16" fmla="*/ 1036977 h 1787272"/>
              <a:gd name="connsiteX17" fmla="*/ 615663 w 1787310"/>
              <a:gd name="connsiteY17" fmla="*/ 976253 h 1787272"/>
              <a:gd name="connsiteX18" fmla="*/ 718405 w 1787310"/>
              <a:gd name="connsiteY18" fmla="*/ 1039888 h 1787272"/>
              <a:gd name="connsiteX19" fmla="*/ 682483 w 1787310"/>
              <a:gd name="connsiteY19" fmla="*/ 1260530 h 1787272"/>
              <a:gd name="connsiteX20" fmla="*/ 461840 w 1787310"/>
              <a:gd name="connsiteY20" fmla="*/ 1224607 h 1787272"/>
              <a:gd name="connsiteX21" fmla="*/ 461624 w 1787310"/>
              <a:gd name="connsiteY21" fmla="*/ 1224348 h 1787272"/>
              <a:gd name="connsiteX22" fmla="*/ 461604 w 1787310"/>
              <a:gd name="connsiteY22" fmla="*/ 1224320 h 1787272"/>
              <a:gd name="connsiteX23" fmla="*/ 497819 w 1787310"/>
              <a:gd name="connsiteY23" fmla="*/ 1003974 h 1787272"/>
              <a:gd name="connsiteX24" fmla="*/ 497992 w 1787310"/>
              <a:gd name="connsiteY24" fmla="*/ 1003801 h 1787272"/>
              <a:gd name="connsiteX25" fmla="*/ 615663 w 1787310"/>
              <a:gd name="connsiteY25" fmla="*/ 976253 h 1787272"/>
              <a:gd name="connsiteX26" fmla="*/ 359247 w 1787310"/>
              <a:gd name="connsiteY26" fmla="*/ 792480 h 1787272"/>
              <a:gd name="connsiteX27" fmla="*/ 392440 w 1787310"/>
              <a:gd name="connsiteY27" fmla="*/ 809830 h 1787272"/>
              <a:gd name="connsiteX28" fmla="*/ 386386 w 1787310"/>
              <a:gd name="connsiteY28" fmla="*/ 879061 h 1787272"/>
              <a:gd name="connsiteX29" fmla="*/ 317155 w 1787310"/>
              <a:gd name="connsiteY29" fmla="*/ 873007 h 1787272"/>
              <a:gd name="connsiteX30" fmla="*/ 323209 w 1787310"/>
              <a:gd name="connsiteY30" fmla="*/ 803776 h 1787272"/>
              <a:gd name="connsiteX31" fmla="*/ 323469 w 1787310"/>
              <a:gd name="connsiteY31" fmla="*/ 803560 h 1787272"/>
              <a:gd name="connsiteX32" fmla="*/ 359247 w 1787310"/>
              <a:gd name="connsiteY32" fmla="*/ 792480 h 1787272"/>
              <a:gd name="connsiteX33" fmla="*/ 1277983 w 1787310"/>
              <a:gd name="connsiteY33" fmla="*/ 777849 h 1787272"/>
              <a:gd name="connsiteX34" fmla="*/ 1319394 w 1787310"/>
              <a:gd name="connsiteY34" fmla="*/ 802348 h 1787272"/>
              <a:gd name="connsiteX35" fmla="*/ 1319264 w 1787310"/>
              <a:gd name="connsiteY35" fmla="*/ 802434 h 1787272"/>
              <a:gd name="connsiteX36" fmla="*/ 1319307 w 1787310"/>
              <a:gd name="connsiteY36" fmla="*/ 802494 h 1787272"/>
              <a:gd name="connsiteX37" fmla="*/ 1304803 w 1787310"/>
              <a:gd name="connsiteY37" fmla="*/ 890021 h 1787272"/>
              <a:gd name="connsiteX38" fmla="*/ 1304744 w 1787310"/>
              <a:gd name="connsiteY38" fmla="*/ 890064 h 1787272"/>
              <a:gd name="connsiteX39" fmla="*/ 1217217 w 1787310"/>
              <a:gd name="connsiteY39" fmla="*/ 875560 h 1787272"/>
              <a:gd name="connsiteX40" fmla="*/ 1231378 w 1787310"/>
              <a:gd name="connsiteY40" fmla="*/ 789808 h 1787272"/>
              <a:gd name="connsiteX41" fmla="*/ 1277983 w 1787310"/>
              <a:gd name="connsiteY41" fmla="*/ 777849 h 1787272"/>
              <a:gd name="connsiteX42" fmla="*/ 1236088 w 1787310"/>
              <a:gd name="connsiteY42" fmla="*/ 401876 h 1787272"/>
              <a:gd name="connsiteX43" fmla="*/ 1259559 w 1787310"/>
              <a:gd name="connsiteY43" fmla="*/ 415633 h 1787272"/>
              <a:gd name="connsiteX44" fmla="*/ 1260393 w 1787310"/>
              <a:gd name="connsiteY44" fmla="*/ 416787 h 1787272"/>
              <a:gd name="connsiteX45" fmla="*/ 1251389 w 1787310"/>
              <a:gd name="connsiteY45" fmla="*/ 466244 h 1787272"/>
              <a:gd name="connsiteX46" fmla="*/ 1201933 w 1787310"/>
              <a:gd name="connsiteY46" fmla="*/ 457240 h 1787272"/>
              <a:gd name="connsiteX47" fmla="*/ 1201673 w 1787310"/>
              <a:gd name="connsiteY47" fmla="*/ 456850 h 1787272"/>
              <a:gd name="connsiteX48" fmla="*/ 1209764 w 1787310"/>
              <a:gd name="connsiteY48" fmla="*/ 408744 h 1787272"/>
              <a:gd name="connsiteX49" fmla="*/ 1236088 w 1787310"/>
              <a:gd name="connsiteY49" fmla="*/ 401876 h 1787272"/>
              <a:gd name="connsiteX50" fmla="*/ 821907 w 1787310"/>
              <a:gd name="connsiteY50" fmla="*/ 365748 h 1787272"/>
              <a:gd name="connsiteX51" fmla="*/ 868827 w 1787310"/>
              <a:gd name="connsiteY51" fmla="*/ 368923 h 1787272"/>
              <a:gd name="connsiteX52" fmla="*/ 1028189 w 1787310"/>
              <a:gd name="connsiteY52" fmla="*/ 467889 h 1787272"/>
              <a:gd name="connsiteX53" fmla="*/ 1028449 w 1787310"/>
              <a:gd name="connsiteY53" fmla="*/ 467197 h 1787272"/>
              <a:gd name="connsiteX54" fmla="*/ 1029779 w 1787310"/>
              <a:gd name="connsiteY54" fmla="*/ 469046 h 1787272"/>
              <a:gd name="connsiteX55" fmla="*/ 972251 w 1787310"/>
              <a:gd name="connsiteY55" fmla="*/ 811167 h 1787272"/>
              <a:gd name="connsiteX56" fmla="*/ 630130 w 1787310"/>
              <a:gd name="connsiteY56" fmla="*/ 753640 h 1787272"/>
              <a:gd name="connsiteX57" fmla="*/ 686155 w 1787310"/>
              <a:gd name="connsiteY57" fmla="*/ 411605 h 1787272"/>
              <a:gd name="connsiteX58" fmla="*/ 821907 w 1787310"/>
              <a:gd name="connsiteY58" fmla="*/ 365748 h 1787272"/>
              <a:gd name="connsiteX59" fmla="*/ 899026 w 1787310"/>
              <a:gd name="connsiteY59" fmla="*/ 253047 h 1787272"/>
              <a:gd name="connsiteX60" fmla="*/ 361093 w 1787310"/>
              <a:gd name="connsiteY60" fmla="*/ 535084 h 1787272"/>
              <a:gd name="connsiteX61" fmla="*/ 311259 w 1787310"/>
              <a:gd name="connsiteY61" fmla="*/ 620982 h 1787272"/>
              <a:gd name="connsiteX62" fmla="*/ 248100 w 1787310"/>
              <a:gd name="connsiteY62" fmla="*/ 899710 h 1787272"/>
              <a:gd name="connsiteX63" fmla="*/ 894882 w 1787310"/>
              <a:gd name="connsiteY63" fmla="*/ 1546596 h 1787272"/>
              <a:gd name="connsiteX64" fmla="*/ 894926 w 1787310"/>
              <a:gd name="connsiteY64" fmla="*/ 1546596 h 1787272"/>
              <a:gd name="connsiteX65" fmla="*/ 1429230 w 1787310"/>
              <a:gd name="connsiteY65" fmla="*/ 1264613 h 1787272"/>
              <a:gd name="connsiteX66" fmla="*/ 1259926 w 1787310"/>
              <a:gd name="connsiteY66" fmla="*/ 365780 h 1787272"/>
              <a:gd name="connsiteX67" fmla="*/ 899026 w 1787310"/>
              <a:gd name="connsiteY67" fmla="*/ 253047 h 1787272"/>
              <a:gd name="connsiteX68" fmla="*/ 889574 w 1787310"/>
              <a:gd name="connsiteY68" fmla="*/ 22 h 1787272"/>
              <a:gd name="connsiteX69" fmla="*/ 960172 w 1787310"/>
              <a:gd name="connsiteY69" fmla="*/ 74161 h 1787272"/>
              <a:gd name="connsiteX70" fmla="*/ 960172 w 1787310"/>
              <a:gd name="connsiteY70" fmla="*/ 155426 h 1787272"/>
              <a:gd name="connsiteX71" fmla="*/ 1202626 w 1787310"/>
              <a:gd name="connsiteY71" fmla="*/ 218811 h 1787272"/>
              <a:gd name="connsiteX72" fmla="*/ 1250554 w 1787310"/>
              <a:gd name="connsiteY72" fmla="*/ 135554 h 1787272"/>
              <a:gd name="connsiteX73" fmla="*/ 1251291 w 1787310"/>
              <a:gd name="connsiteY73" fmla="*/ 134125 h 1787272"/>
              <a:gd name="connsiteX74" fmla="*/ 1350221 w 1787310"/>
              <a:gd name="connsiteY74" fmla="*/ 107541 h 1787272"/>
              <a:gd name="connsiteX75" fmla="*/ 1350322 w 1787310"/>
              <a:gd name="connsiteY75" fmla="*/ 107600 h 1787272"/>
              <a:gd name="connsiteX76" fmla="*/ 1376674 w 1787310"/>
              <a:gd name="connsiteY76" fmla="*/ 206082 h 1787272"/>
              <a:gd name="connsiteX77" fmla="*/ 1377020 w 1787310"/>
              <a:gd name="connsiteY77" fmla="*/ 206082 h 1787272"/>
              <a:gd name="connsiteX78" fmla="*/ 1328443 w 1787310"/>
              <a:gd name="connsiteY78" fmla="*/ 290335 h 1787272"/>
              <a:gd name="connsiteX79" fmla="*/ 1510630 w 1787310"/>
              <a:gd name="connsiteY79" fmla="*/ 475336 h 1787272"/>
              <a:gd name="connsiteX80" fmla="*/ 1601551 w 1787310"/>
              <a:gd name="connsiteY80" fmla="*/ 422906 h 1787272"/>
              <a:gd name="connsiteX81" fmla="*/ 1602979 w 1787310"/>
              <a:gd name="connsiteY81" fmla="*/ 421780 h 1787272"/>
              <a:gd name="connsiteX82" fmla="*/ 1700199 w 1787310"/>
              <a:gd name="connsiteY82" fmla="*/ 447892 h 1787272"/>
              <a:gd name="connsiteX83" fmla="*/ 1675369 w 1787310"/>
              <a:gd name="connsiteY83" fmla="*/ 547337 h 1787272"/>
              <a:gd name="connsiteX84" fmla="*/ 1673594 w 1787310"/>
              <a:gd name="connsiteY84" fmla="*/ 548073 h 1787272"/>
              <a:gd name="connsiteX85" fmla="*/ 1673594 w 1787310"/>
              <a:gd name="connsiteY85" fmla="*/ 548419 h 1787272"/>
              <a:gd name="connsiteX86" fmla="*/ 1580596 w 1787310"/>
              <a:gd name="connsiteY86" fmla="*/ 602235 h 1787272"/>
              <a:gd name="connsiteX87" fmla="*/ 1638612 w 1787310"/>
              <a:gd name="connsiteY87" fmla="*/ 826030 h 1787272"/>
              <a:gd name="connsiteX88" fmla="*/ 1715504 w 1787310"/>
              <a:gd name="connsiteY88" fmla="*/ 826376 h 1787272"/>
              <a:gd name="connsiteX89" fmla="*/ 1715288 w 1787310"/>
              <a:gd name="connsiteY89" fmla="*/ 826203 h 1787272"/>
              <a:gd name="connsiteX90" fmla="*/ 1787310 w 1787310"/>
              <a:gd name="connsiteY90" fmla="*/ 898225 h 1787272"/>
              <a:gd name="connsiteX91" fmla="*/ 1715288 w 1787310"/>
              <a:gd name="connsiteY91" fmla="*/ 970247 h 1787272"/>
              <a:gd name="connsiteX92" fmla="*/ 1638309 w 1787310"/>
              <a:gd name="connsiteY92" fmla="*/ 970247 h 1787272"/>
              <a:gd name="connsiteX93" fmla="*/ 1584449 w 1787310"/>
              <a:gd name="connsiteY93" fmla="*/ 1185642 h 1787272"/>
              <a:gd name="connsiteX94" fmla="*/ 1672512 w 1787310"/>
              <a:gd name="connsiteY94" fmla="*/ 1236297 h 1787272"/>
              <a:gd name="connsiteX95" fmla="*/ 1672512 w 1787310"/>
              <a:gd name="connsiteY95" fmla="*/ 1236687 h 1787272"/>
              <a:gd name="connsiteX96" fmla="*/ 1674287 w 1787310"/>
              <a:gd name="connsiteY96" fmla="*/ 1237423 h 1787272"/>
              <a:gd name="connsiteX97" fmla="*/ 1699761 w 1787310"/>
              <a:gd name="connsiteY97" fmla="*/ 1332167 h 1787272"/>
              <a:gd name="connsiteX98" fmla="*/ 1601940 w 1787310"/>
              <a:gd name="connsiteY98" fmla="*/ 1362980 h 1787272"/>
              <a:gd name="connsiteX99" fmla="*/ 1600555 w 1787310"/>
              <a:gd name="connsiteY99" fmla="*/ 1361984 h 1787272"/>
              <a:gd name="connsiteX100" fmla="*/ 1600555 w 1787310"/>
              <a:gd name="connsiteY100" fmla="*/ 1362374 h 1787272"/>
              <a:gd name="connsiteX101" fmla="*/ 1516648 w 1787310"/>
              <a:gd name="connsiteY101" fmla="*/ 1314099 h 1787272"/>
              <a:gd name="connsiteX102" fmla="*/ 1361391 w 1787310"/>
              <a:gd name="connsiteY102" fmla="*/ 1482951 h 1787272"/>
              <a:gd name="connsiteX103" fmla="*/ 1415640 w 1787310"/>
              <a:gd name="connsiteY103" fmla="*/ 1577379 h 1787272"/>
              <a:gd name="connsiteX104" fmla="*/ 1389901 w 1787310"/>
              <a:gd name="connsiteY104" fmla="*/ 1673406 h 1787272"/>
              <a:gd name="connsiteX105" fmla="*/ 1290083 w 1787310"/>
              <a:gd name="connsiteY105" fmla="*/ 1649855 h 1787272"/>
              <a:gd name="connsiteX106" fmla="*/ 1239774 w 1787310"/>
              <a:gd name="connsiteY106" fmla="*/ 1562355 h 1787272"/>
              <a:gd name="connsiteX107" fmla="*/ 959696 w 1787310"/>
              <a:gd name="connsiteY107" fmla="*/ 1643837 h 1787272"/>
              <a:gd name="connsiteX108" fmla="*/ 959696 w 1787310"/>
              <a:gd name="connsiteY108" fmla="*/ 1720427 h 1787272"/>
              <a:gd name="connsiteX109" fmla="*/ 958960 w 1787310"/>
              <a:gd name="connsiteY109" fmla="*/ 1720427 h 1787272"/>
              <a:gd name="connsiteX110" fmla="*/ 892290 w 1787310"/>
              <a:gd name="connsiteY110" fmla="*/ 1787096 h 1787272"/>
              <a:gd name="connsiteX111" fmla="*/ 815652 w 1787310"/>
              <a:gd name="connsiteY111" fmla="*/ 1720427 h 1787272"/>
              <a:gd name="connsiteX112" fmla="*/ 814829 w 1787310"/>
              <a:gd name="connsiteY112" fmla="*/ 1720427 h 1787272"/>
              <a:gd name="connsiteX113" fmla="*/ 814829 w 1787310"/>
              <a:gd name="connsiteY113" fmla="*/ 1642842 h 1787272"/>
              <a:gd name="connsiteX114" fmla="*/ 543583 w 1787310"/>
              <a:gd name="connsiteY114" fmla="*/ 1559584 h 1787272"/>
              <a:gd name="connsiteX115" fmla="*/ 491628 w 1787310"/>
              <a:gd name="connsiteY115" fmla="*/ 1650202 h 1787272"/>
              <a:gd name="connsiteX116" fmla="*/ 396500 w 1787310"/>
              <a:gd name="connsiteY116" fmla="*/ 1675752 h 1787272"/>
              <a:gd name="connsiteX117" fmla="*/ 366072 w 1787310"/>
              <a:gd name="connsiteY117" fmla="*/ 1577812 h 1787272"/>
              <a:gd name="connsiteX118" fmla="*/ 423092 w 1787310"/>
              <a:gd name="connsiteY118" fmla="*/ 1479098 h 1787272"/>
              <a:gd name="connsiteX119" fmla="*/ 270259 w 1787310"/>
              <a:gd name="connsiteY119" fmla="*/ 1309597 h 1787272"/>
              <a:gd name="connsiteX120" fmla="*/ 187001 w 1787310"/>
              <a:gd name="connsiteY120" fmla="*/ 1358217 h 1787272"/>
              <a:gd name="connsiteX121" fmla="*/ 91058 w 1787310"/>
              <a:gd name="connsiteY121" fmla="*/ 1332394 h 1787272"/>
              <a:gd name="connsiteX122" fmla="*/ 114698 w 1787310"/>
              <a:gd name="connsiteY122" fmla="*/ 1232661 h 1787272"/>
              <a:gd name="connsiteX123" fmla="*/ 203151 w 1787310"/>
              <a:gd name="connsiteY123" fmla="*/ 1181615 h 1787272"/>
              <a:gd name="connsiteX124" fmla="*/ 151196 w 1787310"/>
              <a:gd name="connsiteY124" fmla="*/ 971156 h 1787272"/>
              <a:gd name="connsiteX125" fmla="*/ 78417 w 1787310"/>
              <a:gd name="connsiteY125" fmla="*/ 971156 h 1787272"/>
              <a:gd name="connsiteX126" fmla="*/ 69757 w 1787310"/>
              <a:gd name="connsiteY126" fmla="*/ 971762 h 1787272"/>
              <a:gd name="connsiteX127" fmla="*/ 81 w 1787310"/>
              <a:gd name="connsiteY127" fmla="*/ 902791 h 1787272"/>
              <a:gd name="connsiteX128" fmla="*/ 69021 w 1787310"/>
              <a:gd name="connsiteY128" fmla="*/ 827025 h 1787272"/>
              <a:gd name="connsiteX129" fmla="*/ 69021 w 1787310"/>
              <a:gd name="connsiteY129" fmla="*/ 825986 h 1787272"/>
              <a:gd name="connsiteX130" fmla="*/ 150936 w 1787310"/>
              <a:gd name="connsiteY130" fmla="*/ 825986 h 1787272"/>
              <a:gd name="connsiteX131" fmla="*/ 212546 w 1787310"/>
              <a:gd name="connsiteY131" fmla="*/ 595351 h 1787272"/>
              <a:gd name="connsiteX132" fmla="*/ 131973 w 1787310"/>
              <a:gd name="connsiteY132" fmla="*/ 548809 h 1787272"/>
              <a:gd name="connsiteX133" fmla="*/ 106111 w 1787310"/>
              <a:gd name="connsiteY133" fmla="*/ 452222 h 1787272"/>
              <a:gd name="connsiteX134" fmla="*/ 204493 w 1787310"/>
              <a:gd name="connsiteY134" fmla="*/ 423252 h 1787272"/>
              <a:gd name="connsiteX135" fmla="*/ 284243 w 1787310"/>
              <a:gd name="connsiteY135" fmla="*/ 469405 h 1787272"/>
              <a:gd name="connsiteX136" fmla="*/ 463270 w 1787310"/>
              <a:gd name="connsiteY136" fmla="*/ 289989 h 1787272"/>
              <a:gd name="connsiteX137" fmla="*/ 414952 w 1787310"/>
              <a:gd name="connsiteY137" fmla="*/ 206472 h 1787272"/>
              <a:gd name="connsiteX138" fmla="*/ 413669 w 1787310"/>
              <a:gd name="connsiteY138" fmla="*/ 204246 h 1787272"/>
              <a:gd name="connsiteX139" fmla="*/ 442007 w 1787310"/>
              <a:gd name="connsiteY139" fmla="*/ 105744 h 1787272"/>
              <a:gd name="connsiteX140" fmla="*/ 540509 w 1787310"/>
              <a:gd name="connsiteY140" fmla="*/ 134082 h 1787272"/>
              <a:gd name="connsiteX141" fmla="*/ 588783 w 1787310"/>
              <a:gd name="connsiteY141" fmla="*/ 218031 h 1787272"/>
              <a:gd name="connsiteX142" fmla="*/ 815435 w 1787310"/>
              <a:gd name="connsiteY142" fmla="*/ 156422 h 1787272"/>
              <a:gd name="connsiteX143" fmla="*/ 815435 w 1787310"/>
              <a:gd name="connsiteY143" fmla="*/ 74161 h 1787272"/>
              <a:gd name="connsiteX144" fmla="*/ 815435 w 1787310"/>
              <a:gd name="connsiteY144" fmla="*/ 70620 h 1787272"/>
              <a:gd name="connsiteX145" fmla="*/ 889574 w 1787310"/>
              <a:gd name="connsiteY145" fmla="*/ 22 h 17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787310" h="1787272">
                <a:moveTo>
                  <a:pt x="891418" y="1333886"/>
                </a:moveTo>
                <a:lnTo>
                  <a:pt x="891505" y="1333886"/>
                </a:lnTo>
                <a:cubicBezTo>
                  <a:pt x="915655" y="1333910"/>
                  <a:pt x="935214" y="1353507"/>
                  <a:pt x="935190" y="1377658"/>
                </a:cubicBezTo>
                <a:cubicBezTo>
                  <a:pt x="935166" y="1401808"/>
                  <a:pt x="915569" y="1421367"/>
                  <a:pt x="891418" y="1421343"/>
                </a:cubicBezTo>
                <a:cubicBezTo>
                  <a:pt x="867268" y="1421319"/>
                  <a:pt x="847709" y="1401722"/>
                  <a:pt x="847733" y="1377571"/>
                </a:cubicBezTo>
                <a:cubicBezTo>
                  <a:pt x="847733" y="1377542"/>
                  <a:pt x="847733" y="1377513"/>
                  <a:pt x="847733" y="1377484"/>
                </a:cubicBezTo>
                <a:cubicBezTo>
                  <a:pt x="847757" y="1353382"/>
                  <a:pt x="867315" y="1333862"/>
                  <a:pt x="891418" y="1333886"/>
                </a:cubicBezTo>
                <a:close/>
                <a:moveTo>
                  <a:pt x="1104232" y="1036977"/>
                </a:moveTo>
                <a:cubicBezTo>
                  <a:pt x="1136505" y="1042410"/>
                  <a:pt x="1166716" y="1060093"/>
                  <a:pt x="1187299" y="1088752"/>
                </a:cubicBezTo>
                <a:cubicBezTo>
                  <a:pt x="1228713" y="1146414"/>
                  <a:pt x="1215540" y="1226731"/>
                  <a:pt x="1157878" y="1268144"/>
                </a:cubicBezTo>
                <a:cubicBezTo>
                  <a:pt x="1100216" y="1309557"/>
                  <a:pt x="1019899" y="1296385"/>
                  <a:pt x="978486" y="1238723"/>
                </a:cubicBezTo>
                <a:lnTo>
                  <a:pt x="978226" y="1238290"/>
                </a:lnTo>
                <a:cubicBezTo>
                  <a:pt x="978220" y="1238282"/>
                  <a:pt x="978214" y="1238274"/>
                  <a:pt x="978209" y="1238266"/>
                </a:cubicBezTo>
                <a:cubicBezTo>
                  <a:pt x="936997" y="1180665"/>
                  <a:pt x="950282" y="1100561"/>
                  <a:pt x="1007883" y="1059349"/>
                </a:cubicBezTo>
                <a:lnTo>
                  <a:pt x="1008706" y="1058743"/>
                </a:lnTo>
                <a:lnTo>
                  <a:pt x="1008792" y="1058700"/>
                </a:lnTo>
                <a:cubicBezTo>
                  <a:pt x="1037624" y="1038360"/>
                  <a:pt x="1071959" y="1031543"/>
                  <a:pt x="1104232" y="1036977"/>
                </a:cubicBezTo>
                <a:close/>
                <a:moveTo>
                  <a:pt x="615663" y="976253"/>
                </a:moveTo>
                <a:cubicBezTo>
                  <a:pt x="655542" y="982782"/>
                  <a:pt x="692933" y="1004508"/>
                  <a:pt x="718405" y="1039888"/>
                </a:cubicBezTo>
                <a:cubicBezTo>
                  <a:pt x="769414" y="1110736"/>
                  <a:pt x="753331" y="1209521"/>
                  <a:pt x="682483" y="1260530"/>
                </a:cubicBezTo>
                <a:cubicBezTo>
                  <a:pt x="611634" y="1311539"/>
                  <a:pt x="512849" y="1295456"/>
                  <a:pt x="461840" y="1224607"/>
                </a:cubicBezTo>
                <a:lnTo>
                  <a:pt x="461624" y="1224348"/>
                </a:lnTo>
                <a:cubicBezTo>
                  <a:pt x="461617" y="1224338"/>
                  <a:pt x="461611" y="1224329"/>
                  <a:pt x="461604" y="1224320"/>
                </a:cubicBezTo>
                <a:cubicBezTo>
                  <a:pt x="410758" y="1153472"/>
                  <a:pt x="426972" y="1054820"/>
                  <a:pt x="497819" y="1003974"/>
                </a:cubicBezTo>
                <a:lnTo>
                  <a:pt x="497992" y="1003801"/>
                </a:lnTo>
                <a:cubicBezTo>
                  <a:pt x="533417" y="978392"/>
                  <a:pt x="575784" y="969724"/>
                  <a:pt x="615663" y="976253"/>
                </a:cubicBezTo>
                <a:close/>
                <a:moveTo>
                  <a:pt x="359247" y="792480"/>
                </a:moveTo>
                <a:cubicBezTo>
                  <a:pt x="371719" y="793614"/>
                  <a:pt x="383760" y="799486"/>
                  <a:pt x="392440" y="809830"/>
                </a:cubicBezTo>
                <a:cubicBezTo>
                  <a:pt x="409886" y="830619"/>
                  <a:pt x="407175" y="861615"/>
                  <a:pt x="386386" y="879061"/>
                </a:cubicBezTo>
                <a:cubicBezTo>
                  <a:pt x="365597" y="896507"/>
                  <a:pt x="334601" y="893796"/>
                  <a:pt x="317155" y="873007"/>
                </a:cubicBezTo>
                <a:cubicBezTo>
                  <a:pt x="299709" y="852218"/>
                  <a:pt x="302420" y="821222"/>
                  <a:pt x="323209" y="803776"/>
                </a:cubicBezTo>
                <a:lnTo>
                  <a:pt x="323469" y="803560"/>
                </a:lnTo>
                <a:cubicBezTo>
                  <a:pt x="333873" y="794951"/>
                  <a:pt x="346775" y="791347"/>
                  <a:pt x="359247" y="792480"/>
                </a:cubicBezTo>
                <a:close/>
                <a:moveTo>
                  <a:pt x="1277983" y="777849"/>
                </a:moveTo>
                <a:cubicBezTo>
                  <a:pt x="1293911" y="780118"/>
                  <a:pt x="1308973" y="788464"/>
                  <a:pt x="1319394" y="802348"/>
                </a:cubicBezTo>
                <a:lnTo>
                  <a:pt x="1319264" y="802434"/>
                </a:lnTo>
                <a:cubicBezTo>
                  <a:pt x="1319278" y="802454"/>
                  <a:pt x="1319293" y="802474"/>
                  <a:pt x="1319307" y="802494"/>
                </a:cubicBezTo>
                <a:cubicBezTo>
                  <a:pt x="1339472" y="830669"/>
                  <a:pt x="1332978" y="869856"/>
                  <a:pt x="1304803" y="890021"/>
                </a:cubicBezTo>
                <a:cubicBezTo>
                  <a:pt x="1304784" y="890035"/>
                  <a:pt x="1304764" y="890049"/>
                  <a:pt x="1304744" y="890064"/>
                </a:cubicBezTo>
                <a:cubicBezTo>
                  <a:pt x="1276569" y="910229"/>
                  <a:pt x="1237382" y="903735"/>
                  <a:pt x="1217217" y="875560"/>
                </a:cubicBezTo>
                <a:cubicBezTo>
                  <a:pt x="1198235" y="847791"/>
                  <a:pt x="1204476" y="810000"/>
                  <a:pt x="1231378" y="789808"/>
                </a:cubicBezTo>
                <a:cubicBezTo>
                  <a:pt x="1245262" y="779387"/>
                  <a:pt x="1262056" y="775580"/>
                  <a:pt x="1277983" y="777849"/>
                </a:cubicBezTo>
                <a:close/>
                <a:moveTo>
                  <a:pt x="1236088" y="401876"/>
                </a:moveTo>
                <a:cubicBezTo>
                  <a:pt x="1245100" y="403122"/>
                  <a:pt x="1253635" y="407806"/>
                  <a:pt x="1259559" y="415633"/>
                </a:cubicBezTo>
                <a:cubicBezTo>
                  <a:pt x="1259845" y="416012"/>
                  <a:pt x="1260123" y="416397"/>
                  <a:pt x="1260393" y="416787"/>
                </a:cubicBezTo>
                <a:cubicBezTo>
                  <a:pt x="1271563" y="432931"/>
                  <a:pt x="1267532" y="455073"/>
                  <a:pt x="1251389" y="466244"/>
                </a:cubicBezTo>
                <a:cubicBezTo>
                  <a:pt x="1235246" y="477414"/>
                  <a:pt x="1213103" y="473383"/>
                  <a:pt x="1201933" y="457240"/>
                </a:cubicBezTo>
                <a:lnTo>
                  <a:pt x="1201673" y="456850"/>
                </a:lnTo>
                <a:cubicBezTo>
                  <a:pt x="1191205" y="441202"/>
                  <a:pt x="1194753" y="420106"/>
                  <a:pt x="1209764" y="408744"/>
                </a:cubicBezTo>
                <a:cubicBezTo>
                  <a:pt x="1217591" y="402820"/>
                  <a:pt x="1227077" y="400629"/>
                  <a:pt x="1236088" y="401876"/>
                </a:cubicBezTo>
                <a:close/>
                <a:moveTo>
                  <a:pt x="821907" y="365748"/>
                </a:moveTo>
                <a:cubicBezTo>
                  <a:pt x="837637" y="365306"/>
                  <a:pt x="853354" y="366376"/>
                  <a:pt x="868827" y="368923"/>
                </a:cubicBezTo>
                <a:cubicBezTo>
                  <a:pt x="930721" y="379108"/>
                  <a:pt x="988730" y="412901"/>
                  <a:pt x="1028189" y="467889"/>
                </a:cubicBezTo>
                <a:lnTo>
                  <a:pt x="1028449" y="467197"/>
                </a:lnTo>
                <a:cubicBezTo>
                  <a:pt x="1028895" y="467811"/>
                  <a:pt x="1029338" y="468428"/>
                  <a:pt x="1029779" y="469046"/>
                </a:cubicBezTo>
                <a:cubicBezTo>
                  <a:pt x="1108367" y="579406"/>
                  <a:pt x="1082611" y="732579"/>
                  <a:pt x="972251" y="811167"/>
                </a:cubicBezTo>
                <a:cubicBezTo>
                  <a:pt x="861891" y="889755"/>
                  <a:pt x="708719" y="863999"/>
                  <a:pt x="630130" y="753640"/>
                </a:cubicBezTo>
                <a:cubicBezTo>
                  <a:pt x="551212" y="643704"/>
                  <a:pt x="576287" y="490618"/>
                  <a:pt x="686155" y="411605"/>
                </a:cubicBezTo>
                <a:cubicBezTo>
                  <a:pt x="727404" y="382022"/>
                  <a:pt x="774717" y="367075"/>
                  <a:pt x="821907" y="365748"/>
                </a:cubicBezTo>
                <a:close/>
                <a:moveTo>
                  <a:pt x="899026" y="253047"/>
                </a:moveTo>
                <a:cubicBezTo>
                  <a:pt x="691412" y="251995"/>
                  <a:pt x="487001" y="350735"/>
                  <a:pt x="361093" y="535084"/>
                </a:cubicBezTo>
                <a:lnTo>
                  <a:pt x="311259" y="620982"/>
                </a:lnTo>
                <a:cubicBezTo>
                  <a:pt x="269688" y="708020"/>
                  <a:pt x="248108" y="803253"/>
                  <a:pt x="248100" y="899710"/>
                </a:cubicBezTo>
                <a:cubicBezTo>
                  <a:pt x="248071" y="1256946"/>
                  <a:pt x="537646" y="1546567"/>
                  <a:pt x="894882" y="1546596"/>
                </a:cubicBezTo>
                <a:lnTo>
                  <a:pt x="894926" y="1546596"/>
                </a:lnTo>
                <a:cubicBezTo>
                  <a:pt x="1108683" y="1546674"/>
                  <a:pt x="1308671" y="1441128"/>
                  <a:pt x="1429230" y="1264613"/>
                </a:cubicBezTo>
                <a:cubicBezTo>
                  <a:pt x="1630684" y="969655"/>
                  <a:pt x="1554884" y="567233"/>
                  <a:pt x="1259926" y="365780"/>
                </a:cubicBezTo>
                <a:cubicBezTo>
                  <a:pt x="1149316" y="290235"/>
                  <a:pt x="1023595" y="253678"/>
                  <a:pt x="899026" y="253047"/>
                </a:cubicBezTo>
                <a:close/>
                <a:moveTo>
                  <a:pt x="889574" y="22"/>
                </a:moveTo>
                <a:cubicBezTo>
                  <a:pt x="929542" y="1000"/>
                  <a:pt x="961149" y="34193"/>
                  <a:pt x="960172" y="74161"/>
                </a:cubicBezTo>
                <a:lnTo>
                  <a:pt x="960172" y="155426"/>
                </a:lnTo>
                <a:cubicBezTo>
                  <a:pt x="1043999" y="162653"/>
                  <a:pt x="1125987" y="184087"/>
                  <a:pt x="1202626" y="218811"/>
                </a:cubicBezTo>
                <a:lnTo>
                  <a:pt x="1250554" y="135554"/>
                </a:lnTo>
                <a:cubicBezTo>
                  <a:pt x="1250901" y="135251"/>
                  <a:pt x="1250901" y="134515"/>
                  <a:pt x="1251291" y="134125"/>
                </a:cubicBezTo>
                <a:cubicBezTo>
                  <a:pt x="1271299" y="99505"/>
                  <a:pt x="1315555" y="87613"/>
                  <a:pt x="1350221" y="107541"/>
                </a:cubicBezTo>
                <a:cubicBezTo>
                  <a:pt x="1350255" y="107561"/>
                  <a:pt x="1350289" y="107581"/>
                  <a:pt x="1350322" y="107600"/>
                </a:cubicBezTo>
                <a:cubicBezTo>
                  <a:pt x="1384794" y="127518"/>
                  <a:pt x="1396592" y="171610"/>
                  <a:pt x="1376674" y="206082"/>
                </a:cubicBezTo>
                <a:lnTo>
                  <a:pt x="1377020" y="206082"/>
                </a:lnTo>
                <a:lnTo>
                  <a:pt x="1328443" y="290335"/>
                </a:lnTo>
                <a:cubicBezTo>
                  <a:pt x="1399298" y="341138"/>
                  <a:pt x="1460919" y="403711"/>
                  <a:pt x="1510630" y="475336"/>
                </a:cubicBezTo>
                <a:lnTo>
                  <a:pt x="1601551" y="422906"/>
                </a:lnTo>
                <a:cubicBezTo>
                  <a:pt x="1601960" y="422452"/>
                  <a:pt x="1602443" y="422072"/>
                  <a:pt x="1602979" y="421780"/>
                </a:cubicBezTo>
                <a:cubicBezTo>
                  <a:pt x="1637131" y="402888"/>
                  <a:pt x="1680109" y="414432"/>
                  <a:pt x="1700199" y="447892"/>
                </a:cubicBezTo>
                <a:cubicBezTo>
                  <a:pt x="1720803" y="482209"/>
                  <a:pt x="1709687" y="526732"/>
                  <a:pt x="1675369" y="547337"/>
                </a:cubicBezTo>
                <a:cubicBezTo>
                  <a:pt x="1674713" y="547380"/>
                  <a:pt x="1674089" y="547639"/>
                  <a:pt x="1673594" y="548073"/>
                </a:cubicBezTo>
                <a:lnTo>
                  <a:pt x="1673594" y="548419"/>
                </a:lnTo>
                <a:lnTo>
                  <a:pt x="1580596" y="602235"/>
                </a:lnTo>
                <a:cubicBezTo>
                  <a:pt x="1611549" y="673330"/>
                  <a:pt x="1631127" y="748851"/>
                  <a:pt x="1638612" y="826030"/>
                </a:cubicBezTo>
                <a:lnTo>
                  <a:pt x="1715504" y="826376"/>
                </a:lnTo>
                <a:lnTo>
                  <a:pt x="1715288" y="826203"/>
                </a:lnTo>
                <a:cubicBezTo>
                  <a:pt x="1755064" y="826203"/>
                  <a:pt x="1787310" y="858448"/>
                  <a:pt x="1787310" y="898225"/>
                </a:cubicBezTo>
                <a:cubicBezTo>
                  <a:pt x="1787310" y="938001"/>
                  <a:pt x="1755064" y="970247"/>
                  <a:pt x="1715288" y="970247"/>
                </a:cubicBezTo>
                <a:lnTo>
                  <a:pt x="1638309" y="970247"/>
                </a:lnTo>
                <a:cubicBezTo>
                  <a:pt x="1631316" y="1044350"/>
                  <a:pt x="1613157" y="1116969"/>
                  <a:pt x="1584449" y="1185642"/>
                </a:cubicBezTo>
                <a:lnTo>
                  <a:pt x="1672512" y="1236297"/>
                </a:lnTo>
                <a:lnTo>
                  <a:pt x="1672512" y="1236687"/>
                </a:lnTo>
                <a:cubicBezTo>
                  <a:pt x="1673124" y="1236879"/>
                  <a:pt x="1673718" y="1237125"/>
                  <a:pt x="1674287" y="1237423"/>
                </a:cubicBezTo>
                <a:cubicBezTo>
                  <a:pt x="1706093" y="1257597"/>
                  <a:pt x="1717162" y="1298762"/>
                  <a:pt x="1699761" y="1332167"/>
                </a:cubicBezTo>
                <a:cubicBezTo>
                  <a:pt x="1681257" y="1367688"/>
                  <a:pt x="1637461" y="1381483"/>
                  <a:pt x="1601940" y="1362980"/>
                </a:cubicBezTo>
                <a:cubicBezTo>
                  <a:pt x="1601291" y="1362720"/>
                  <a:pt x="1601291" y="1362374"/>
                  <a:pt x="1600555" y="1361984"/>
                </a:cubicBezTo>
                <a:lnTo>
                  <a:pt x="1600555" y="1362374"/>
                </a:lnTo>
                <a:lnTo>
                  <a:pt x="1516648" y="1314099"/>
                </a:lnTo>
                <a:cubicBezTo>
                  <a:pt x="1473838" y="1377994"/>
                  <a:pt x="1421476" y="1434941"/>
                  <a:pt x="1361391" y="1482951"/>
                </a:cubicBezTo>
                <a:lnTo>
                  <a:pt x="1415640" y="1577379"/>
                </a:lnTo>
                <a:cubicBezTo>
                  <a:pt x="1433802" y="1611158"/>
                  <a:pt x="1422523" y="1653238"/>
                  <a:pt x="1389901" y="1673406"/>
                </a:cubicBezTo>
                <a:cubicBezTo>
                  <a:pt x="1355834" y="1694466"/>
                  <a:pt x="1311144" y="1683923"/>
                  <a:pt x="1290083" y="1649855"/>
                </a:cubicBezTo>
                <a:lnTo>
                  <a:pt x="1239774" y="1562355"/>
                </a:lnTo>
                <a:cubicBezTo>
                  <a:pt x="1152727" y="1607785"/>
                  <a:pt x="1057528" y="1635481"/>
                  <a:pt x="959696" y="1643837"/>
                </a:cubicBezTo>
                <a:lnTo>
                  <a:pt x="959696" y="1720427"/>
                </a:lnTo>
                <a:lnTo>
                  <a:pt x="958960" y="1720427"/>
                </a:lnTo>
                <a:cubicBezTo>
                  <a:pt x="956473" y="1756167"/>
                  <a:pt x="928030" y="1784610"/>
                  <a:pt x="892290" y="1787096"/>
                </a:cubicBezTo>
                <a:cubicBezTo>
                  <a:pt x="852717" y="1789849"/>
                  <a:pt x="818405" y="1760000"/>
                  <a:pt x="815652" y="1720427"/>
                </a:cubicBezTo>
                <a:lnTo>
                  <a:pt x="814829" y="1720427"/>
                </a:lnTo>
                <a:lnTo>
                  <a:pt x="814829" y="1642842"/>
                </a:lnTo>
                <a:cubicBezTo>
                  <a:pt x="719862" y="1632980"/>
                  <a:pt x="627728" y="1604701"/>
                  <a:pt x="543583" y="1559584"/>
                </a:cubicBezTo>
                <a:lnTo>
                  <a:pt x="491628" y="1650202"/>
                </a:lnTo>
                <a:cubicBezTo>
                  <a:pt x="471454" y="1682250"/>
                  <a:pt x="430017" y="1693379"/>
                  <a:pt x="396500" y="1675752"/>
                </a:cubicBezTo>
                <a:cubicBezTo>
                  <a:pt x="361052" y="1657110"/>
                  <a:pt x="347429" y="1613260"/>
                  <a:pt x="366072" y="1577812"/>
                </a:cubicBezTo>
                <a:lnTo>
                  <a:pt x="423092" y="1479098"/>
                </a:lnTo>
                <a:cubicBezTo>
                  <a:pt x="363895" y="1430624"/>
                  <a:pt x="312369" y="1373477"/>
                  <a:pt x="270259" y="1309597"/>
                </a:cubicBezTo>
                <a:lnTo>
                  <a:pt x="187001" y="1358217"/>
                </a:lnTo>
                <a:cubicBezTo>
                  <a:pt x="153223" y="1376334"/>
                  <a:pt x="111179" y="1365018"/>
                  <a:pt x="91058" y="1332394"/>
                </a:cubicBezTo>
                <a:cubicBezTo>
                  <a:pt x="70045" y="1298325"/>
                  <a:pt x="80629" y="1253673"/>
                  <a:pt x="114698" y="1232661"/>
                </a:cubicBezTo>
                <a:lnTo>
                  <a:pt x="203151" y="1181615"/>
                </a:lnTo>
                <a:cubicBezTo>
                  <a:pt x="175631" y="1114381"/>
                  <a:pt x="158126" y="1043473"/>
                  <a:pt x="151196" y="971156"/>
                </a:cubicBezTo>
                <a:lnTo>
                  <a:pt x="78417" y="971156"/>
                </a:lnTo>
                <a:cubicBezTo>
                  <a:pt x="75543" y="971508"/>
                  <a:pt x="72652" y="971710"/>
                  <a:pt x="69757" y="971762"/>
                </a:cubicBezTo>
                <a:cubicBezTo>
                  <a:pt x="32138" y="970371"/>
                  <a:pt x="1854" y="940394"/>
                  <a:pt x="81" y="902791"/>
                </a:cubicBezTo>
                <a:cubicBezTo>
                  <a:pt x="-1804" y="862831"/>
                  <a:pt x="29062" y="828910"/>
                  <a:pt x="69021" y="827025"/>
                </a:cubicBezTo>
                <a:lnTo>
                  <a:pt x="69021" y="825986"/>
                </a:lnTo>
                <a:lnTo>
                  <a:pt x="150936" y="825986"/>
                </a:lnTo>
                <a:cubicBezTo>
                  <a:pt x="158970" y="746301"/>
                  <a:pt x="179772" y="668428"/>
                  <a:pt x="212546" y="595351"/>
                </a:cubicBezTo>
                <a:lnTo>
                  <a:pt x="131973" y="548809"/>
                </a:lnTo>
                <a:cubicBezTo>
                  <a:pt x="98988" y="528652"/>
                  <a:pt x="87611" y="486165"/>
                  <a:pt x="106111" y="452222"/>
                </a:cubicBezTo>
                <a:cubicBezTo>
                  <a:pt x="125278" y="417055"/>
                  <a:pt x="169325" y="404085"/>
                  <a:pt x="204493" y="423252"/>
                </a:cubicBezTo>
                <a:lnTo>
                  <a:pt x="284243" y="469405"/>
                </a:lnTo>
                <a:cubicBezTo>
                  <a:pt x="333363" y="399922"/>
                  <a:pt x="393894" y="339259"/>
                  <a:pt x="463270" y="289989"/>
                </a:cubicBezTo>
                <a:lnTo>
                  <a:pt x="414952" y="206472"/>
                </a:lnTo>
                <a:cubicBezTo>
                  <a:pt x="414511" y="205737"/>
                  <a:pt x="414084" y="204996"/>
                  <a:pt x="413669" y="204246"/>
                </a:cubicBezTo>
                <a:cubicBezTo>
                  <a:pt x="394294" y="169220"/>
                  <a:pt x="406981" y="125120"/>
                  <a:pt x="442007" y="105744"/>
                </a:cubicBezTo>
                <a:cubicBezTo>
                  <a:pt x="477032" y="86369"/>
                  <a:pt x="521133" y="99056"/>
                  <a:pt x="540509" y="134082"/>
                </a:cubicBezTo>
                <a:lnTo>
                  <a:pt x="588783" y="218031"/>
                </a:lnTo>
                <a:cubicBezTo>
                  <a:pt x="660542" y="185476"/>
                  <a:pt x="737070" y="164674"/>
                  <a:pt x="815435" y="156422"/>
                </a:cubicBezTo>
                <a:lnTo>
                  <a:pt x="815435" y="74161"/>
                </a:lnTo>
                <a:cubicBezTo>
                  <a:pt x="815406" y="72981"/>
                  <a:pt x="815406" y="71800"/>
                  <a:pt x="815435" y="70620"/>
                </a:cubicBezTo>
                <a:cubicBezTo>
                  <a:pt x="816413" y="30652"/>
                  <a:pt x="849606" y="-956"/>
                  <a:pt x="889574" y="22"/>
                </a:cubicBezTo>
                <a:close/>
              </a:path>
            </a:pathLst>
          </a:custGeom>
          <a:solidFill>
            <a:schemeClr val="accent1">
              <a:alpha val="58000"/>
            </a:schemeClr>
          </a:solidFill>
          <a:ln w="1860" cap="flat">
            <a:noFill/>
            <a:prstDash val="solid"/>
            <a:miter/>
          </a:ln>
        </p:spPr>
        <p:txBody>
          <a:bodyPr wrap="square" rtlCol="0" anchor="ctr">
            <a:noAutofit/>
          </a:bodyPr>
          <a:lstStyle/>
          <a:p>
            <a:endParaRPr lang="zh-CN" altLang="en-US"/>
          </a:p>
        </p:txBody>
      </p:sp>
      <p:pic>
        <p:nvPicPr>
          <p:cNvPr id="46" name="图片 45" descr="红色的花&#10;&#10;描述已自动生成">
            <a:extLst>
              <a:ext uri="{FF2B5EF4-FFF2-40B4-BE49-F238E27FC236}">
                <a16:creationId xmlns:a16="http://schemas.microsoft.com/office/drawing/2014/main" id="{ED6C560F-113A-F513-22D5-6868B06C07A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1548985" cy="1641987"/>
          </a:xfrm>
          <a:prstGeom prst="rect">
            <a:avLst/>
          </a:prstGeom>
        </p:spPr>
      </p:pic>
      <p:sp>
        <p:nvSpPr>
          <p:cNvPr id="69" name="任意多边形: 形状 68">
            <a:extLst>
              <a:ext uri="{FF2B5EF4-FFF2-40B4-BE49-F238E27FC236}">
                <a16:creationId xmlns:a16="http://schemas.microsoft.com/office/drawing/2014/main" id="{23608EC3-815B-1054-497D-AD3F7F9B472F}"/>
              </a:ext>
            </a:extLst>
          </p:cNvPr>
          <p:cNvSpPr/>
          <p:nvPr userDrawn="1"/>
        </p:nvSpPr>
        <p:spPr>
          <a:xfrm rot="18389171">
            <a:off x="10654528" y="351627"/>
            <a:ext cx="306894" cy="306888"/>
          </a:xfrm>
          <a:custGeom>
            <a:avLst/>
            <a:gdLst>
              <a:gd name="connsiteX0" fmla="*/ 891418 w 1787310"/>
              <a:gd name="connsiteY0" fmla="*/ 1333886 h 1787272"/>
              <a:gd name="connsiteX1" fmla="*/ 891505 w 1787310"/>
              <a:gd name="connsiteY1" fmla="*/ 1333886 h 1787272"/>
              <a:gd name="connsiteX2" fmla="*/ 935190 w 1787310"/>
              <a:gd name="connsiteY2" fmla="*/ 1377658 h 1787272"/>
              <a:gd name="connsiteX3" fmla="*/ 891418 w 1787310"/>
              <a:gd name="connsiteY3" fmla="*/ 1421343 h 1787272"/>
              <a:gd name="connsiteX4" fmla="*/ 847733 w 1787310"/>
              <a:gd name="connsiteY4" fmla="*/ 1377571 h 1787272"/>
              <a:gd name="connsiteX5" fmla="*/ 847733 w 1787310"/>
              <a:gd name="connsiteY5" fmla="*/ 1377484 h 1787272"/>
              <a:gd name="connsiteX6" fmla="*/ 891418 w 1787310"/>
              <a:gd name="connsiteY6" fmla="*/ 1333886 h 1787272"/>
              <a:gd name="connsiteX7" fmla="*/ 1104232 w 1787310"/>
              <a:gd name="connsiteY7" fmla="*/ 1036977 h 1787272"/>
              <a:gd name="connsiteX8" fmla="*/ 1187299 w 1787310"/>
              <a:gd name="connsiteY8" fmla="*/ 1088752 h 1787272"/>
              <a:gd name="connsiteX9" fmla="*/ 1157878 w 1787310"/>
              <a:gd name="connsiteY9" fmla="*/ 1268144 h 1787272"/>
              <a:gd name="connsiteX10" fmla="*/ 978486 w 1787310"/>
              <a:gd name="connsiteY10" fmla="*/ 1238723 h 1787272"/>
              <a:gd name="connsiteX11" fmla="*/ 978226 w 1787310"/>
              <a:gd name="connsiteY11" fmla="*/ 1238290 h 1787272"/>
              <a:gd name="connsiteX12" fmla="*/ 978209 w 1787310"/>
              <a:gd name="connsiteY12" fmla="*/ 1238266 h 1787272"/>
              <a:gd name="connsiteX13" fmla="*/ 1007883 w 1787310"/>
              <a:gd name="connsiteY13" fmla="*/ 1059349 h 1787272"/>
              <a:gd name="connsiteX14" fmla="*/ 1008706 w 1787310"/>
              <a:gd name="connsiteY14" fmla="*/ 1058743 h 1787272"/>
              <a:gd name="connsiteX15" fmla="*/ 1008792 w 1787310"/>
              <a:gd name="connsiteY15" fmla="*/ 1058700 h 1787272"/>
              <a:gd name="connsiteX16" fmla="*/ 1104232 w 1787310"/>
              <a:gd name="connsiteY16" fmla="*/ 1036977 h 1787272"/>
              <a:gd name="connsiteX17" fmla="*/ 615663 w 1787310"/>
              <a:gd name="connsiteY17" fmla="*/ 976253 h 1787272"/>
              <a:gd name="connsiteX18" fmla="*/ 718405 w 1787310"/>
              <a:gd name="connsiteY18" fmla="*/ 1039888 h 1787272"/>
              <a:gd name="connsiteX19" fmla="*/ 682483 w 1787310"/>
              <a:gd name="connsiteY19" fmla="*/ 1260530 h 1787272"/>
              <a:gd name="connsiteX20" fmla="*/ 461840 w 1787310"/>
              <a:gd name="connsiteY20" fmla="*/ 1224607 h 1787272"/>
              <a:gd name="connsiteX21" fmla="*/ 461624 w 1787310"/>
              <a:gd name="connsiteY21" fmla="*/ 1224348 h 1787272"/>
              <a:gd name="connsiteX22" fmla="*/ 461604 w 1787310"/>
              <a:gd name="connsiteY22" fmla="*/ 1224320 h 1787272"/>
              <a:gd name="connsiteX23" fmla="*/ 497819 w 1787310"/>
              <a:gd name="connsiteY23" fmla="*/ 1003974 h 1787272"/>
              <a:gd name="connsiteX24" fmla="*/ 497992 w 1787310"/>
              <a:gd name="connsiteY24" fmla="*/ 1003801 h 1787272"/>
              <a:gd name="connsiteX25" fmla="*/ 615663 w 1787310"/>
              <a:gd name="connsiteY25" fmla="*/ 976253 h 1787272"/>
              <a:gd name="connsiteX26" fmla="*/ 359247 w 1787310"/>
              <a:gd name="connsiteY26" fmla="*/ 792480 h 1787272"/>
              <a:gd name="connsiteX27" fmla="*/ 392440 w 1787310"/>
              <a:gd name="connsiteY27" fmla="*/ 809830 h 1787272"/>
              <a:gd name="connsiteX28" fmla="*/ 386386 w 1787310"/>
              <a:gd name="connsiteY28" fmla="*/ 879061 h 1787272"/>
              <a:gd name="connsiteX29" fmla="*/ 317155 w 1787310"/>
              <a:gd name="connsiteY29" fmla="*/ 873007 h 1787272"/>
              <a:gd name="connsiteX30" fmla="*/ 323209 w 1787310"/>
              <a:gd name="connsiteY30" fmla="*/ 803776 h 1787272"/>
              <a:gd name="connsiteX31" fmla="*/ 323469 w 1787310"/>
              <a:gd name="connsiteY31" fmla="*/ 803560 h 1787272"/>
              <a:gd name="connsiteX32" fmla="*/ 359247 w 1787310"/>
              <a:gd name="connsiteY32" fmla="*/ 792480 h 1787272"/>
              <a:gd name="connsiteX33" fmla="*/ 1277983 w 1787310"/>
              <a:gd name="connsiteY33" fmla="*/ 777849 h 1787272"/>
              <a:gd name="connsiteX34" fmla="*/ 1319394 w 1787310"/>
              <a:gd name="connsiteY34" fmla="*/ 802348 h 1787272"/>
              <a:gd name="connsiteX35" fmla="*/ 1319264 w 1787310"/>
              <a:gd name="connsiteY35" fmla="*/ 802434 h 1787272"/>
              <a:gd name="connsiteX36" fmla="*/ 1319307 w 1787310"/>
              <a:gd name="connsiteY36" fmla="*/ 802494 h 1787272"/>
              <a:gd name="connsiteX37" fmla="*/ 1304803 w 1787310"/>
              <a:gd name="connsiteY37" fmla="*/ 890021 h 1787272"/>
              <a:gd name="connsiteX38" fmla="*/ 1304744 w 1787310"/>
              <a:gd name="connsiteY38" fmla="*/ 890064 h 1787272"/>
              <a:gd name="connsiteX39" fmla="*/ 1217217 w 1787310"/>
              <a:gd name="connsiteY39" fmla="*/ 875560 h 1787272"/>
              <a:gd name="connsiteX40" fmla="*/ 1231378 w 1787310"/>
              <a:gd name="connsiteY40" fmla="*/ 789808 h 1787272"/>
              <a:gd name="connsiteX41" fmla="*/ 1277983 w 1787310"/>
              <a:gd name="connsiteY41" fmla="*/ 777849 h 1787272"/>
              <a:gd name="connsiteX42" fmla="*/ 1236088 w 1787310"/>
              <a:gd name="connsiteY42" fmla="*/ 401876 h 1787272"/>
              <a:gd name="connsiteX43" fmla="*/ 1259559 w 1787310"/>
              <a:gd name="connsiteY43" fmla="*/ 415633 h 1787272"/>
              <a:gd name="connsiteX44" fmla="*/ 1260393 w 1787310"/>
              <a:gd name="connsiteY44" fmla="*/ 416787 h 1787272"/>
              <a:gd name="connsiteX45" fmla="*/ 1251389 w 1787310"/>
              <a:gd name="connsiteY45" fmla="*/ 466244 h 1787272"/>
              <a:gd name="connsiteX46" fmla="*/ 1201933 w 1787310"/>
              <a:gd name="connsiteY46" fmla="*/ 457240 h 1787272"/>
              <a:gd name="connsiteX47" fmla="*/ 1201673 w 1787310"/>
              <a:gd name="connsiteY47" fmla="*/ 456850 h 1787272"/>
              <a:gd name="connsiteX48" fmla="*/ 1209764 w 1787310"/>
              <a:gd name="connsiteY48" fmla="*/ 408744 h 1787272"/>
              <a:gd name="connsiteX49" fmla="*/ 1236088 w 1787310"/>
              <a:gd name="connsiteY49" fmla="*/ 401876 h 1787272"/>
              <a:gd name="connsiteX50" fmla="*/ 821907 w 1787310"/>
              <a:gd name="connsiteY50" fmla="*/ 365748 h 1787272"/>
              <a:gd name="connsiteX51" fmla="*/ 868827 w 1787310"/>
              <a:gd name="connsiteY51" fmla="*/ 368923 h 1787272"/>
              <a:gd name="connsiteX52" fmla="*/ 1028189 w 1787310"/>
              <a:gd name="connsiteY52" fmla="*/ 467889 h 1787272"/>
              <a:gd name="connsiteX53" fmla="*/ 1028449 w 1787310"/>
              <a:gd name="connsiteY53" fmla="*/ 467197 h 1787272"/>
              <a:gd name="connsiteX54" fmla="*/ 1029779 w 1787310"/>
              <a:gd name="connsiteY54" fmla="*/ 469046 h 1787272"/>
              <a:gd name="connsiteX55" fmla="*/ 972251 w 1787310"/>
              <a:gd name="connsiteY55" fmla="*/ 811167 h 1787272"/>
              <a:gd name="connsiteX56" fmla="*/ 630130 w 1787310"/>
              <a:gd name="connsiteY56" fmla="*/ 753640 h 1787272"/>
              <a:gd name="connsiteX57" fmla="*/ 686155 w 1787310"/>
              <a:gd name="connsiteY57" fmla="*/ 411605 h 1787272"/>
              <a:gd name="connsiteX58" fmla="*/ 821907 w 1787310"/>
              <a:gd name="connsiteY58" fmla="*/ 365748 h 1787272"/>
              <a:gd name="connsiteX59" fmla="*/ 899026 w 1787310"/>
              <a:gd name="connsiteY59" fmla="*/ 253047 h 1787272"/>
              <a:gd name="connsiteX60" fmla="*/ 361093 w 1787310"/>
              <a:gd name="connsiteY60" fmla="*/ 535084 h 1787272"/>
              <a:gd name="connsiteX61" fmla="*/ 311259 w 1787310"/>
              <a:gd name="connsiteY61" fmla="*/ 620982 h 1787272"/>
              <a:gd name="connsiteX62" fmla="*/ 248100 w 1787310"/>
              <a:gd name="connsiteY62" fmla="*/ 899710 h 1787272"/>
              <a:gd name="connsiteX63" fmla="*/ 894882 w 1787310"/>
              <a:gd name="connsiteY63" fmla="*/ 1546596 h 1787272"/>
              <a:gd name="connsiteX64" fmla="*/ 894926 w 1787310"/>
              <a:gd name="connsiteY64" fmla="*/ 1546596 h 1787272"/>
              <a:gd name="connsiteX65" fmla="*/ 1429230 w 1787310"/>
              <a:gd name="connsiteY65" fmla="*/ 1264613 h 1787272"/>
              <a:gd name="connsiteX66" fmla="*/ 1259926 w 1787310"/>
              <a:gd name="connsiteY66" fmla="*/ 365780 h 1787272"/>
              <a:gd name="connsiteX67" fmla="*/ 899026 w 1787310"/>
              <a:gd name="connsiteY67" fmla="*/ 253047 h 1787272"/>
              <a:gd name="connsiteX68" fmla="*/ 889574 w 1787310"/>
              <a:gd name="connsiteY68" fmla="*/ 22 h 1787272"/>
              <a:gd name="connsiteX69" fmla="*/ 960172 w 1787310"/>
              <a:gd name="connsiteY69" fmla="*/ 74161 h 1787272"/>
              <a:gd name="connsiteX70" fmla="*/ 960172 w 1787310"/>
              <a:gd name="connsiteY70" fmla="*/ 155426 h 1787272"/>
              <a:gd name="connsiteX71" fmla="*/ 1202626 w 1787310"/>
              <a:gd name="connsiteY71" fmla="*/ 218811 h 1787272"/>
              <a:gd name="connsiteX72" fmla="*/ 1250554 w 1787310"/>
              <a:gd name="connsiteY72" fmla="*/ 135554 h 1787272"/>
              <a:gd name="connsiteX73" fmla="*/ 1251291 w 1787310"/>
              <a:gd name="connsiteY73" fmla="*/ 134125 h 1787272"/>
              <a:gd name="connsiteX74" fmla="*/ 1350221 w 1787310"/>
              <a:gd name="connsiteY74" fmla="*/ 107541 h 1787272"/>
              <a:gd name="connsiteX75" fmla="*/ 1350322 w 1787310"/>
              <a:gd name="connsiteY75" fmla="*/ 107600 h 1787272"/>
              <a:gd name="connsiteX76" fmla="*/ 1376674 w 1787310"/>
              <a:gd name="connsiteY76" fmla="*/ 206082 h 1787272"/>
              <a:gd name="connsiteX77" fmla="*/ 1377020 w 1787310"/>
              <a:gd name="connsiteY77" fmla="*/ 206082 h 1787272"/>
              <a:gd name="connsiteX78" fmla="*/ 1328443 w 1787310"/>
              <a:gd name="connsiteY78" fmla="*/ 290335 h 1787272"/>
              <a:gd name="connsiteX79" fmla="*/ 1510630 w 1787310"/>
              <a:gd name="connsiteY79" fmla="*/ 475336 h 1787272"/>
              <a:gd name="connsiteX80" fmla="*/ 1601551 w 1787310"/>
              <a:gd name="connsiteY80" fmla="*/ 422906 h 1787272"/>
              <a:gd name="connsiteX81" fmla="*/ 1602979 w 1787310"/>
              <a:gd name="connsiteY81" fmla="*/ 421780 h 1787272"/>
              <a:gd name="connsiteX82" fmla="*/ 1700199 w 1787310"/>
              <a:gd name="connsiteY82" fmla="*/ 447892 h 1787272"/>
              <a:gd name="connsiteX83" fmla="*/ 1675369 w 1787310"/>
              <a:gd name="connsiteY83" fmla="*/ 547337 h 1787272"/>
              <a:gd name="connsiteX84" fmla="*/ 1673594 w 1787310"/>
              <a:gd name="connsiteY84" fmla="*/ 548073 h 1787272"/>
              <a:gd name="connsiteX85" fmla="*/ 1673594 w 1787310"/>
              <a:gd name="connsiteY85" fmla="*/ 548419 h 1787272"/>
              <a:gd name="connsiteX86" fmla="*/ 1580596 w 1787310"/>
              <a:gd name="connsiteY86" fmla="*/ 602235 h 1787272"/>
              <a:gd name="connsiteX87" fmla="*/ 1638612 w 1787310"/>
              <a:gd name="connsiteY87" fmla="*/ 826030 h 1787272"/>
              <a:gd name="connsiteX88" fmla="*/ 1715504 w 1787310"/>
              <a:gd name="connsiteY88" fmla="*/ 826376 h 1787272"/>
              <a:gd name="connsiteX89" fmla="*/ 1715288 w 1787310"/>
              <a:gd name="connsiteY89" fmla="*/ 826203 h 1787272"/>
              <a:gd name="connsiteX90" fmla="*/ 1787310 w 1787310"/>
              <a:gd name="connsiteY90" fmla="*/ 898225 h 1787272"/>
              <a:gd name="connsiteX91" fmla="*/ 1715288 w 1787310"/>
              <a:gd name="connsiteY91" fmla="*/ 970247 h 1787272"/>
              <a:gd name="connsiteX92" fmla="*/ 1638309 w 1787310"/>
              <a:gd name="connsiteY92" fmla="*/ 970247 h 1787272"/>
              <a:gd name="connsiteX93" fmla="*/ 1584449 w 1787310"/>
              <a:gd name="connsiteY93" fmla="*/ 1185642 h 1787272"/>
              <a:gd name="connsiteX94" fmla="*/ 1672512 w 1787310"/>
              <a:gd name="connsiteY94" fmla="*/ 1236297 h 1787272"/>
              <a:gd name="connsiteX95" fmla="*/ 1672512 w 1787310"/>
              <a:gd name="connsiteY95" fmla="*/ 1236687 h 1787272"/>
              <a:gd name="connsiteX96" fmla="*/ 1674287 w 1787310"/>
              <a:gd name="connsiteY96" fmla="*/ 1237423 h 1787272"/>
              <a:gd name="connsiteX97" fmla="*/ 1699761 w 1787310"/>
              <a:gd name="connsiteY97" fmla="*/ 1332167 h 1787272"/>
              <a:gd name="connsiteX98" fmla="*/ 1601940 w 1787310"/>
              <a:gd name="connsiteY98" fmla="*/ 1362980 h 1787272"/>
              <a:gd name="connsiteX99" fmla="*/ 1600555 w 1787310"/>
              <a:gd name="connsiteY99" fmla="*/ 1361984 h 1787272"/>
              <a:gd name="connsiteX100" fmla="*/ 1600555 w 1787310"/>
              <a:gd name="connsiteY100" fmla="*/ 1362374 h 1787272"/>
              <a:gd name="connsiteX101" fmla="*/ 1516648 w 1787310"/>
              <a:gd name="connsiteY101" fmla="*/ 1314099 h 1787272"/>
              <a:gd name="connsiteX102" fmla="*/ 1361391 w 1787310"/>
              <a:gd name="connsiteY102" fmla="*/ 1482951 h 1787272"/>
              <a:gd name="connsiteX103" fmla="*/ 1415640 w 1787310"/>
              <a:gd name="connsiteY103" fmla="*/ 1577379 h 1787272"/>
              <a:gd name="connsiteX104" fmla="*/ 1389901 w 1787310"/>
              <a:gd name="connsiteY104" fmla="*/ 1673406 h 1787272"/>
              <a:gd name="connsiteX105" fmla="*/ 1290083 w 1787310"/>
              <a:gd name="connsiteY105" fmla="*/ 1649855 h 1787272"/>
              <a:gd name="connsiteX106" fmla="*/ 1239774 w 1787310"/>
              <a:gd name="connsiteY106" fmla="*/ 1562355 h 1787272"/>
              <a:gd name="connsiteX107" fmla="*/ 959696 w 1787310"/>
              <a:gd name="connsiteY107" fmla="*/ 1643837 h 1787272"/>
              <a:gd name="connsiteX108" fmla="*/ 959696 w 1787310"/>
              <a:gd name="connsiteY108" fmla="*/ 1720427 h 1787272"/>
              <a:gd name="connsiteX109" fmla="*/ 958960 w 1787310"/>
              <a:gd name="connsiteY109" fmla="*/ 1720427 h 1787272"/>
              <a:gd name="connsiteX110" fmla="*/ 892290 w 1787310"/>
              <a:gd name="connsiteY110" fmla="*/ 1787096 h 1787272"/>
              <a:gd name="connsiteX111" fmla="*/ 815652 w 1787310"/>
              <a:gd name="connsiteY111" fmla="*/ 1720427 h 1787272"/>
              <a:gd name="connsiteX112" fmla="*/ 814829 w 1787310"/>
              <a:gd name="connsiteY112" fmla="*/ 1720427 h 1787272"/>
              <a:gd name="connsiteX113" fmla="*/ 814829 w 1787310"/>
              <a:gd name="connsiteY113" fmla="*/ 1642842 h 1787272"/>
              <a:gd name="connsiteX114" fmla="*/ 543583 w 1787310"/>
              <a:gd name="connsiteY114" fmla="*/ 1559584 h 1787272"/>
              <a:gd name="connsiteX115" fmla="*/ 491628 w 1787310"/>
              <a:gd name="connsiteY115" fmla="*/ 1650202 h 1787272"/>
              <a:gd name="connsiteX116" fmla="*/ 396500 w 1787310"/>
              <a:gd name="connsiteY116" fmla="*/ 1675752 h 1787272"/>
              <a:gd name="connsiteX117" fmla="*/ 366072 w 1787310"/>
              <a:gd name="connsiteY117" fmla="*/ 1577812 h 1787272"/>
              <a:gd name="connsiteX118" fmla="*/ 423092 w 1787310"/>
              <a:gd name="connsiteY118" fmla="*/ 1479098 h 1787272"/>
              <a:gd name="connsiteX119" fmla="*/ 270259 w 1787310"/>
              <a:gd name="connsiteY119" fmla="*/ 1309597 h 1787272"/>
              <a:gd name="connsiteX120" fmla="*/ 187001 w 1787310"/>
              <a:gd name="connsiteY120" fmla="*/ 1358217 h 1787272"/>
              <a:gd name="connsiteX121" fmla="*/ 91058 w 1787310"/>
              <a:gd name="connsiteY121" fmla="*/ 1332394 h 1787272"/>
              <a:gd name="connsiteX122" fmla="*/ 114698 w 1787310"/>
              <a:gd name="connsiteY122" fmla="*/ 1232661 h 1787272"/>
              <a:gd name="connsiteX123" fmla="*/ 203151 w 1787310"/>
              <a:gd name="connsiteY123" fmla="*/ 1181615 h 1787272"/>
              <a:gd name="connsiteX124" fmla="*/ 151196 w 1787310"/>
              <a:gd name="connsiteY124" fmla="*/ 971156 h 1787272"/>
              <a:gd name="connsiteX125" fmla="*/ 78417 w 1787310"/>
              <a:gd name="connsiteY125" fmla="*/ 971156 h 1787272"/>
              <a:gd name="connsiteX126" fmla="*/ 69757 w 1787310"/>
              <a:gd name="connsiteY126" fmla="*/ 971762 h 1787272"/>
              <a:gd name="connsiteX127" fmla="*/ 81 w 1787310"/>
              <a:gd name="connsiteY127" fmla="*/ 902791 h 1787272"/>
              <a:gd name="connsiteX128" fmla="*/ 69021 w 1787310"/>
              <a:gd name="connsiteY128" fmla="*/ 827025 h 1787272"/>
              <a:gd name="connsiteX129" fmla="*/ 69021 w 1787310"/>
              <a:gd name="connsiteY129" fmla="*/ 825986 h 1787272"/>
              <a:gd name="connsiteX130" fmla="*/ 150936 w 1787310"/>
              <a:gd name="connsiteY130" fmla="*/ 825986 h 1787272"/>
              <a:gd name="connsiteX131" fmla="*/ 212546 w 1787310"/>
              <a:gd name="connsiteY131" fmla="*/ 595351 h 1787272"/>
              <a:gd name="connsiteX132" fmla="*/ 131973 w 1787310"/>
              <a:gd name="connsiteY132" fmla="*/ 548809 h 1787272"/>
              <a:gd name="connsiteX133" fmla="*/ 106111 w 1787310"/>
              <a:gd name="connsiteY133" fmla="*/ 452222 h 1787272"/>
              <a:gd name="connsiteX134" fmla="*/ 204493 w 1787310"/>
              <a:gd name="connsiteY134" fmla="*/ 423252 h 1787272"/>
              <a:gd name="connsiteX135" fmla="*/ 284243 w 1787310"/>
              <a:gd name="connsiteY135" fmla="*/ 469405 h 1787272"/>
              <a:gd name="connsiteX136" fmla="*/ 463270 w 1787310"/>
              <a:gd name="connsiteY136" fmla="*/ 289989 h 1787272"/>
              <a:gd name="connsiteX137" fmla="*/ 414952 w 1787310"/>
              <a:gd name="connsiteY137" fmla="*/ 206472 h 1787272"/>
              <a:gd name="connsiteX138" fmla="*/ 413669 w 1787310"/>
              <a:gd name="connsiteY138" fmla="*/ 204246 h 1787272"/>
              <a:gd name="connsiteX139" fmla="*/ 442007 w 1787310"/>
              <a:gd name="connsiteY139" fmla="*/ 105744 h 1787272"/>
              <a:gd name="connsiteX140" fmla="*/ 540509 w 1787310"/>
              <a:gd name="connsiteY140" fmla="*/ 134082 h 1787272"/>
              <a:gd name="connsiteX141" fmla="*/ 588783 w 1787310"/>
              <a:gd name="connsiteY141" fmla="*/ 218031 h 1787272"/>
              <a:gd name="connsiteX142" fmla="*/ 815435 w 1787310"/>
              <a:gd name="connsiteY142" fmla="*/ 156422 h 1787272"/>
              <a:gd name="connsiteX143" fmla="*/ 815435 w 1787310"/>
              <a:gd name="connsiteY143" fmla="*/ 74161 h 1787272"/>
              <a:gd name="connsiteX144" fmla="*/ 815435 w 1787310"/>
              <a:gd name="connsiteY144" fmla="*/ 70620 h 1787272"/>
              <a:gd name="connsiteX145" fmla="*/ 889574 w 1787310"/>
              <a:gd name="connsiteY145" fmla="*/ 22 h 17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787310" h="1787272">
                <a:moveTo>
                  <a:pt x="891418" y="1333886"/>
                </a:moveTo>
                <a:lnTo>
                  <a:pt x="891505" y="1333886"/>
                </a:lnTo>
                <a:cubicBezTo>
                  <a:pt x="915655" y="1333910"/>
                  <a:pt x="935214" y="1353507"/>
                  <a:pt x="935190" y="1377658"/>
                </a:cubicBezTo>
                <a:cubicBezTo>
                  <a:pt x="935166" y="1401808"/>
                  <a:pt x="915569" y="1421367"/>
                  <a:pt x="891418" y="1421343"/>
                </a:cubicBezTo>
                <a:cubicBezTo>
                  <a:pt x="867268" y="1421319"/>
                  <a:pt x="847709" y="1401722"/>
                  <a:pt x="847733" y="1377571"/>
                </a:cubicBezTo>
                <a:cubicBezTo>
                  <a:pt x="847733" y="1377542"/>
                  <a:pt x="847733" y="1377513"/>
                  <a:pt x="847733" y="1377484"/>
                </a:cubicBezTo>
                <a:cubicBezTo>
                  <a:pt x="847757" y="1353382"/>
                  <a:pt x="867315" y="1333862"/>
                  <a:pt x="891418" y="1333886"/>
                </a:cubicBezTo>
                <a:close/>
                <a:moveTo>
                  <a:pt x="1104232" y="1036977"/>
                </a:moveTo>
                <a:cubicBezTo>
                  <a:pt x="1136505" y="1042410"/>
                  <a:pt x="1166716" y="1060093"/>
                  <a:pt x="1187299" y="1088752"/>
                </a:cubicBezTo>
                <a:cubicBezTo>
                  <a:pt x="1228713" y="1146414"/>
                  <a:pt x="1215540" y="1226731"/>
                  <a:pt x="1157878" y="1268144"/>
                </a:cubicBezTo>
                <a:cubicBezTo>
                  <a:pt x="1100216" y="1309557"/>
                  <a:pt x="1019899" y="1296385"/>
                  <a:pt x="978486" y="1238723"/>
                </a:cubicBezTo>
                <a:lnTo>
                  <a:pt x="978226" y="1238290"/>
                </a:lnTo>
                <a:cubicBezTo>
                  <a:pt x="978220" y="1238282"/>
                  <a:pt x="978214" y="1238274"/>
                  <a:pt x="978209" y="1238266"/>
                </a:cubicBezTo>
                <a:cubicBezTo>
                  <a:pt x="936997" y="1180665"/>
                  <a:pt x="950282" y="1100561"/>
                  <a:pt x="1007883" y="1059349"/>
                </a:cubicBezTo>
                <a:lnTo>
                  <a:pt x="1008706" y="1058743"/>
                </a:lnTo>
                <a:lnTo>
                  <a:pt x="1008792" y="1058700"/>
                </a:lnTo>
                <a:cubicBezTo>
                  <a:pt x="1037624" y="1038360"/>
                  <a:pt x="1071959" y="1031543"/>
                  <a:pt x="1104232" y="1036977"/>
                </a:cubicBezTo>
                <a:close/>
                <a:moveTo>
                  <a:pt x="615663" y="976253"/>
                </a:moveTo>
                <a:cubicBezTo>
                  <a:pt x="655542" y="982782"/>
                  <a:pt x="692933" y="1004508"/>
                  <a:pt x="718405" y="1039888"/>
                </a:cubicBezTo>
                <a:cubicBezTo>
                  <a:pt x="769414" y="1110736"/>
                  <a:pt x="753331" y="1209521"/>
                  <a:pt x="682483" y="1260530"/>
                </a:cubicBezTo>
                <a:cubicBezTo>
                  <a:pt x="611634" y="1311539"/>
                  <a:pt x="512849" y="1295456"/>
                  <a:pt x="461840" y="1224607"/>
                </a:cubicBezTo>
                <a:lnTo>
                  <a:pt x="461624" y="1224348"/>
                </a:lnTo>
                <a:cubicBezTo>
                  <a:pt x="461617" y="1224338"/>
                  <a:pt x="461611" y="1224329"/>
                  <a:pt x="461604" y="1224320"/>
                </a:cubicBezTo>
                <a:cubicBezTo>
                  <a:pt x="410758" y="1153472"/>
                  <a:pt x="426972" y="1054820"/>
                  <a:pt x="497819" y="1003974"/>
                </a:cubicBezTo>
                <a:lnTo>
                  <a:pt x="497992" y="1003801"/>
                </a:lnTo>
                <a:cubicBezTo>
                  <a:pt x="533417" y="978392"/>
                  <a:pt x="575784" y="969724"/>
                  <a:pt x="615663" y="976253"/>
                </a:cubicBezTo>
                <a:close/>
                <a:moveTo>
                  <a:pt x="359247" y="792480"/>
                </a:moveTo>
                <a:cubicBezTo>
                  <a:pt x="371719" y="793614"/>
                  <a:pt x="383760" y="799486"/>
                  <a:pt x="392440" y="809830"/>
                </a:cubicBezTo>
                <a:cubicBezTo>
                  <a:pt x="409886" y="830619"/>
                  <a:pt x="407175" y="861615"/>
                  <a:pt x="386386" y="879061"/>
                </a:cubicBezTo>
                <a:cubicBezTo>
                  <a:pt x="365597" y="896507"/>
                  <a:pt x="334601" y="893796"/>
                  <a:pt x="317155" y="873007"/>
                </a:cubicBezTo>
                <a:cubicBezTo>
                  <a:pt x="299709" y="852218"/>
                  <a:pt x="302420" y="821222"/>
                  <a:pt x="323209" y="803776"/>
                </a:cubicBezTo>
                <a:lnTo>
                  <a:pt x="323469" y="803560"/>
                </a:lnTo>
                <a:cubicBezTo>
                  <a:pt x="333873" y="794951"/>
                  <a:pt x="346775" y="791347"/>
                  <a:pt x="359247" y="792480"/>
                </a:cubicBezTo>
                <a:close/>
                <a:moveTo>
                  <a:pt x="1277983" y="777849"/>
                </a:moveTo>
                <a:cubicBezTo>
                  <a:pt x="1293911" y="780118"/>
                  <a:pt x="1308973" y="788464"/>
                  <a:pt x="1319394" y="802348"/>
                </a:cubicBezTo>
                <a:lnTo>
                  <a:pt x="1319264" y="802434"/>
                </a:lnTo>
                <a:cubicBezTo>
                  <a:pt x="1319278" y="802454"/>
                  <a:pt x="1319293" y="802474"/>
                  <a:pt x="1319307" y="802494"/>
                </a:cubicBezTo>
                <a:cubicBezTo>
                  <a:pt x="1339472" y="830669"/>
                  <a:pt x="1332978" y="869856"/>
                  <a:pt x="1304803" y="890021"/>
                </a:cubicBezTo>
                <a:cubicBezTo>
                  <a:pt x="1304784" y="890035"/>
                  <a:pt x="1304764" y="890049"/>
                  <a:pt x="1304744" y="890064"/>
                </a:cubicBezTo>
                <a:cubicBezTo>
                  <a:pt x="1276569" y="910229"/>
                  <a:pt x="1237382" y="903735"/>
                  <a:pt x="1217217" y="875560"/>
                </a:cubicBezTo>
                <a:cubicBezTo>
                  <a:pt x="1198235" y="847791"/>
                  <a:pt x="1204476" y="810000"/>
                  <a:pt x="1231378" y="789808"/>
                </a:cubicBezTo>
                <a:cubicBezTo>
                  <a:pt x="1245262" y="779387"/>
                  <a:pt x="1262056" y="775580"/>
                  <a:pt x="1277983" y="777849"/>
                </a:cubicBezTo>
                <a:close/>
                <a:moveTo>
                  <a:pt x="1236088" y="401876"/>
                </a:moveTo>
                <a:cubicBezTo>
                  <a:pt x="1245100" y="403122"/>
                  <a:pt x="1253635" y="407806"/>
                  <a:pt x="1259559" y="415633"/>
                </a:cubicBezTo>
                <a:cubicBezTo>
                  <a:pt x="1259845" y="416012"/>
                  <a:pt x="1260123" y="416397"/>
                  <a:pt x="1260393" y="416787"/>
                </a:cubicBezTo>
                <a:cubicBezTo>
                  <a:pt x="1271563" y="432931"/>
                  <a:pt x="1267532" y="455073"/>
                  <a:pt x="1251389" y="466244"/>
                </a:cubicBezTo>
                <a:cubicBezTo>
                  <a:pt x="1235246" y="477414"/>
                  <a:pt x="1213103" y="473383"/>
                  <a:pt x="1201933" y="457240"/>
                </a:cubicBezTo>
                <a:lnTo>
                  <a:pt x="1201673" y="456850"/>
                </a:lnTo>
                <a:cubicBezTo>
                  <a:pt x="1191205" y="441202"/>
                  <a:pt x="1194753" y="420106"/>
                  <a:pt x="1209764" y="408744"/>
                </a:cubicBezTo>
                <a:cubicBezTo>
                  <a:pt x="1217591" y="402820"/>
                  <a:pt x="1227077" y="400629"/>
                  <a:pt x="1236088" y="401876"/>
                </a:cubicBezTo>
                <a:close/>
                <a:moveTo>
                  <a:pt x="821907" y="365748"/>
                </a:moveTo>
                <a:cubicBezTo>
                  <a:pt x="837637" y="365306"/>
                  <a:pt x="853354" y="366376"/>
                  <a:pt x="868827" y="368923"/>
                </a:cubicBezTo>
                <a:cubicBezTo>
                  <a:pt x="930721" y="379108"/>
                  <a:pt x="988730" y="412901"/>
                  <a:pt x="1028189" y="467889"/>
                </a:cubicBezTo>
                <a:lnTo>
                  <a:pt x="1028449" y="467197"/>
                </a:lnTo>
                <a:cubicBezTo>
                  <a:pt x="1028895" y="467811"/>
                  <a:pt x="1029338" y="468428"/>
                  <a:pt x="1029779" y="469046"/>
                </a:cubicBezTo>
                <a:cubicBezTo>
                  <a:pt x="1108367" y="579406"/>
                  <a:pt x="1082611" y="732579"/>
                  <a:pt x="972251" y="811167"/>
                </a:cubicBezTo>
                <a:cubicBezTo>
                  <a:pt x="861891" y="889755"/>
                  <a:pt x="708719" y="863999"/>
                  <a:pt x="630130" y="753640"/>
                </a:cubicBezTo>
                <a:cubicBezTo>
                  <a:pt x="551212" y="643704"/>
                  <a:pt x="576287" y="490618"/>
                  <a:pt x="686155" y="411605"/>
                </a:cubicBezTo>
                <a:cubicBezTo>
                  <a:pt x="727404" y="382022"/>
                  <a:pt x="774717" y="367075"/>
                  <a:pt x="821907" y="365748"/>
                </a:cubicBezTo>
                <a:close/>
                <a:moveTo>
                  <a:pt x="899026" y="253047"/>
                </a:moveTo>
                <a:cubicBezTo>
                  <a:pt x="691412" y="251995"/>
                  <a:pt x="487001" y="350735"/>
                  <a:pt x="361093" y="535084"/>
                </a:cubicBezTo>
                <a:lnTo>
                  <a:pt x="311259" y="620982"/>
                </a:lnTo>
                <a:cubicBezTo>
                  <a:pt x="269688" y="708020"/>
                  <a:pt x="248108" y="803253"/>
                  <a:pt x="248100" y="899710"/>
                </a:cubicBezTo>
                <a:cubicBezTo>
                  <a:pt x="248071" y="1256946"/>
                  <a:pt x="537646" y="1546567"/>
                  <a:pt x="894882" y="1546596"/>
                </a:cubicBezTo>
                <a:lnTo>
                  <a:pt x="894926" y="1546596"/>
                </a:lnTo>
                <a:cubicBezTo>
                  <a:pt x="1108683" y="1546674"/>
                  <a:pt x="1308671" y="1441128"/>
                  <a:pt x="1429230" y="1264613"/>
                </a:cubicBezTo>
                <a:cubicBezTo>
                  <a:pt x="1630684" y="969655"/>
                  <a:pt x="1554884" y="567233"/>
                  <a:pt x="1259926" y="365780"/>
                </a:cubicBezTo>
                <a:cubicBezTo>
                  <a:pt x="1149316" y="290235"/>
                  <a:pt x="1023595" y="253678"/>
                  <a:pt x="899026" y="253047"/>
                </a:cubicBezTo>
                <a:close/>
                <a:moveTo>
                  <a:pt x="889574" y="22"/>
                </a:moveTo>
                <a:cubicBezTo>
                  <a:pt x="929542" y="1000"/>
                  <a:pt x="961149" y="34193"/>
                  <a:pt x="960172" y="74161"/>
                </a:cubicBezTo>
                <a:lnTo>
                  <a:pt x="960172" y="155426"/>
                </a:lnTo>
                <a:cubicBezTo>
                  <a:pt x="1043999" y="162653"/>
                  <a:pt x="1125987" y="184087"/>
                  <a:pt x="1202626" y="218811"/>
                </a:cubicBezTo>
                <a:lnTo>
                  <a:pt x="1250554" y="135554"/>
                </a:lnTo>
                <a:cubicBezTo>
                  <a:pt x="1250901" y="135251"/>
                  <a:pt x="1250901" y="134515"/>
                  <a:pt x="1251291" y="134125"/>
                </a:cubicBezTo>
                <a:cubicBezTo>
                  <a:pt x="1271299" y="99505"/>
                  <a:pt x="1315555" y="87613"/>
                  <a:pt x="1350221" y="107541"/>
                </a:cubicBezTo>
                <a:cubicBezTo>
                  <a:pt x="1350255" y="107561"/>
                  <a:pt x="1350289" y="107581"/>
                  <a:pt x="1350322" y="107600"/>
                </a:cubicBezTo>
                <a:cubicBezTo>
                  <a:pt x="1384794" y="127518"/>
                  <a:pt x="1396592" y="171610"/>
                  <a:pt x="1376674" y="206082"/>
                </a:cubicBezTo>
                <a:lnTo>
                  <a:pt x="1377020" y="206082"/>
                </a:lnTo>
                <a:lnTo>
                  <a:pt x="1328443" y="290335"/>
                </a:lnTo>
                <a:cubicBezTo>
                  <a:pt x="1399298" y="341138"/>
                  <a:pt x="1460919" y="403711"/>
                  <a:pt x="1510630" y="475336"/>
                </a:cubicBezTo>
                <a:lnTo>
                  <a:pt x="1601551" y="422906"/>
                </a:lnTo>
                <a:cubicBezTo>
                  <a:pt x="1601960" y="422452"/>
                  <a:pt x="1602443" y="422072"/>
                  <a:pt x="1602979" y="421780"/>
                </a:cubicBezTo>
                <a:cubicBezTo>
                  <a:pt x="1637131" y="402888"/>
                  <a:pt x="1680109" y="414432"/>
                  <a:pt x="1700199" y="447892"/>
                </a:cubicBezTo>
                <a:cubicBezTo>
                  <a:pt x="1720803" y="482209"/>
                  <a:pt x="1709687" y="526732"/>
                  <a:pt x="1675369" y="547337"/>
                </a:cubicBezTo>
                <a:cubicBezTo>
                  <a:pt x="1674713" y="547380"/>
                  <a:pt x="1674089" y="547639"/>
                  <a:pt x="1673594" y="548073"/>
                </a:cubicBezTo>
                <a:lnTo>
                  <a:pt x="1673594" y="548419"/>
                </a:lnTo>
                <a:lnTo>
                  <a:pt x="1580596" y="602235"/>
                </a:lnTo>
                <a:cubicBezTo>
                  <a:pt x="1611549" y="673330"/>
                  <a:pt x="1631127" y="748851"/>
                  <a:pt x="1638612" y="826030"/>
                </a:cubicBezTo>
                <a:lnTo>
                  <a:pt x="1715504" y="826376"/>
                </a:lnTo>
                <a:lnTo>
                  <a:pt x="1715288" y="826203"/>
                </a:lnTo>
                <a:cubicBezTo>
                  <a:pt x="1755064" y="826203"/>
                  <a:pt x="1787310" y="858448"/>
                  <a:pt x="1787310" y="898225"/>
                </a:cubicBezTo>
                <a:cubicBezTo>
                  <a:pt x="1787310" y="938001"/>
                  <a:pt x="1755064" y="970247"/>
                  <a:pt x="1715288" y="970247"/>
                </a:cubicBezTo>
                <a:lnTo>
                  <a:pt x="1638309" y="970247"/>
                </a:lnTo>
                <a:cubicBezTo>
                  <a:pt x="1631316" y="1044350"/>
                  <a:pt x="1613157" y="1116969"/>
                  <a:pt x="1584449" y="1185642"/>
                </a:cubicBezTo>
                <a:lnTo>
                  <a:pt x="1672512" y="1236297"/>
                </a:lnTo>
                <a:lnTo>
                  <a:pt x="1672512" y="1236687"/>
                </a:lnTo>
                <a:cubicBezTo>
                  <a:pt x="1673124" y="1236879"/>
                  <a:pt x="1673718" y="1237125"/>
                  <a:pt x="1674287" y="1237423"/>
                </a:cubicBezTo>
                <a:cubicBezTo>
                  <a:pt x="1706093" y="1257597"/>
                  <a:pt x="1717162" y="1298762"/>
                  <a:pt x="1699761" y="1332167"/>
                </a:cubicBezTo>
                <a:cubicBezTo>
                  <a:pt x="1681257" y="1367688"/>
                  <a:pt x="1637461" y="1381483"/>
                  <a:pt x="1601940" y="1362980"/>
                </a:cubicBezTo>
                <a:cubicBezTo>
                  <a:pt x="1601291" y="1362720"/>
                  <a:pt x="1601291" y="1362374"/>
                  <a:pt x="1600555" y="1361984"/>
                </a:cubicBezTo>
                <a:lnTo>
                  <a:pt x="1600555" y="1362374"/>
                </a:lnTo>
                <a:lnTo>
                  <a:pt x="1516648" y="1314099"/>
                </a:lnTo>
                <a:cubicBezTo>
                  <a:pt x="1473838" y="1377994"/>
                  <a:pt x="1421476" y="1434941"/>
                  <a:pt x="1361391" y="1482951"/>
                </a:cubicBezTo>
                <a:lnTo>
                  <a:pt x="1415640" y="1577379"/>
                </a:lnTo>
                <a:cubicBezTo>
                  <a:pt x="1433802" y="1611158"/>
                  <a:pt x="1422523" y="1653238"/>
                  <a:pt x="1389901" y="1673406"/>
                </a:cubicBezTo>
                <a:cubicBezTo>
                  <a:pt x="1355834" y="1694466"/>
                  <a:pt x="1311144" y="1683923"/>
                  <a:pt x="1290083" y="1649855"/>
                </a:cubicBezTo>
                <a:lnTo>
                  <a:pt x="1239774" y="1562355"/>
                </a:lnTo>
                <a:cubicBezTo>
                  <a:pt x="1152727" y="1607785"/>
                  <a:pt x="1057528" y="1635481"/>
                  <a:pt x="959696" y="1643837"/>
                </a:cubicBezTo>
                <a:lnTo>
                  <a:pt x="959696" y="1720427"/>
                </a:lnTo>
                <a:lnTo>
                  <a:pt x="958960" y="1720427"/>
                </a:lnTo>
                <a:cubicBezTo>
                  <a:pt x="956473" y="1756167"/>
                  <a:pt x="928030" y="1784610"/>
                  <a:pt x="892290" y="1787096"/>
                </a:cubicBezTo>
                <a:cubicBezTo>
                  <a:pt x="852717" y="1789849"/>
                  <a:pt x="818405" y="1760000"/>
                  <a:pt x="815652" y="1720427"/>
                </a:cubicBezTo>
                <a:lnTo>
                  <a:pt x="814829" y="1720427"/>
                </a:lnTo>
                <a:lnTo>
                  <a:pt x="814829" y="1642842"/>
                </a:lnTo>
                <a:cubicBezTo>
                  <a:pt x="719862" y="1632980"/>
                  <a:pt x="627728" y="1604701"/>
                  <a:pt x="543583" y="1559584"/>
                </a:cubicBezTo>
                <a:lnTo>
                  <a:pt x="491628" y="1650202"/>
                </a:lnTo>
                <a:cubicBezTo>
                  <a:pt x="471454" y="1682250"/>
                  <a:pt x="430017" y="1693379"/>
                  <a:pt x="396500" y="1675752"/>
                </a:cubicBezTo>
                <a:cubicBezTo>
                  <a:pt x="361052" y="1657110"/>
                  <a:pt x="347429" y="1613260"/>
                  <a:pt x="366072" y="1577812"/>
                </a:cubicBezTo>
                <a:lnTo>
                  <a:pt x="423092" y="1479098"/>
                </a:lnTo>
                <a:cubicBezTo>
                  <a:pt x="363895" y="1430624"/>
                  <a:pt x="312369" y="1373477"/>
                  <a:pt x="270259" y="1309597"/>
                </a:cubicBezTo>
                <a:lnTo>
                  <a:pt x="187001" y="1358217"/>
                </a:lnTo>
                <a:cubicBezTo>
                  <a:pt x="153223" y="1376334"/>
                  <a:pt x="111179" y="1365018"/>
                  <a:pt x="91058" y="1332394"/>
                </a:cubicBezTo>
                <a:cubicBezTo>
                  <a:pt x="70045" y="1298325"/>
                  <a:pt x="80629" y="1253673"/>
                  <a:pt x="114698" y="1232661"/>
                </a:cubicBezTo>
                <a:lnTo>
                  <a:pt x="203151" y="1181615"/>
                </a:lnTo>
                <a:cubicBezTo>
                  <a:pt x="175631" y="1114381"/>
                  <a:pt x="158126" y="1043473"/>
                  <a:pt x="151196" y="971156"/>
                </a:cubicBezTo>
                <a:lnTo>
                  <a:pt x="78417" y="971156"/>
                </a:lnTo>
                <a:cubicBezTo>
                  <a:pt x="75543" y="971508"/>
                  <a:pt x="72652" y="971710"/>
                  <a:pt x="69757" y="971762"/>
                </a:cubicBezTo>
                <a:cubicBezTo>
                  <a:pt x="32138" y="970371"/>
                  <a:pt x="1854" y="940394"/>
                  <a:pt x="81" y="902791"/>
                </a:cubicBezTo>
                <a:cubicBezTo>
                  <a:pt x="-1804" y="862831"/>
                  <a:pt x="29062" y="828910"/>
                  <a:pt x="69021" y="827025"/>
                </a:cubicBezTo>
                <a:lnTo>
                  <a:pt x="69021" y="825986"/>
                </a:lnTo>
                <a:lnTo>
                  <a:pt x="150936" y="825986"/>
                </a:lnTo>
                <a:cubicBezTo>
                  <a:pt x="158970" y="746301"/>
                  <a:pt x="179772" y="668428"/>
                  <a:pt x="212546" y="595351"/>
                </a:cubicBezTo>
                <a:lnTo>
                  <a:pt x="131973" y="548809"/>
                </a:lnTo>
                <a:cubicBezTo>
                  <a:pt x="98988" y="528652"/>
                  <a:pt x="87611" y="486165"/>
                  <a:pt x="106111" y="452222"/>
                </a:cubicBezTo>
                <a:cubicBezTo>
                  <a:pt x="125278" y="417055"/>
                  <a:pt x="169325" y="404085"/>
                  <a:pt x="204493" y="423252"/>
                </a:cubicBezTo>
                <a:lnTo>
                  <a:pt x="284243" y="469405"/>
                </a:lnTo>
                <a:cubicBezTo>
                  <a:pt x="333363" y="399922"/>
                  <a:pt x="393894" y="339259"/>
                  <a:pt x="463270" y="289989"/>
                </a:cubicBezTo>
                <a:lnTo>
                  <a:pt x="414952" y="206472"/>
                </a:lnTo>
                <a:cubicBezTo>
                  <a:pt x="414511" y="205737"/>
                  <a:pt x="414084" y="204996"/>
                  <a:pt x="413669" y="204246"/>
                </a:cubicBezTo>
                <a:cubicBezTo>
                  <a:pt x="394294" y="169220"/>
                  <a:pt x="406981" y="125120"/>
                  <a:pt x="442007" y="105744"/>
                </a:cubicBezTo>
                <a:cubicBezTo>
                  <a:pt x="477032" y="86369"/>
                  <a:pt x="521133" y="99056"/>
                  <a:pt x="540509" y="134082"/>
                </a:cubicBezTo>
                <a:lnTo>
                  <a:pt x="588783" y="218031"/>
                </a:lnTo>
                <a:cubicBezTo>
                  <a:pt x="660542" y="185476"/>
                  <a:pt x="737070" y="164674"/>
                  <a:pt x="815435" y="156422"/>
                </a:cubicBezTo>
                <a:lnTo>
                  <a:pt x="815435" y="74161"/>
                </a:lnTo>
                <a:cubicBezTo>
                  <a:pt x="815406" y="72981"/>
                  <a:pt x="815406" y="71800"/>
                  <a:pt x="815435" y="70620"/>
                </a:cubicBezTo>
                <a:cubicBezTo>
                  <a:pt x="816413" y="30652"/>
                  <a:pt x="849606" y="-956"/>
                  <a:pt x="889574" y="22"/>
                </a:cubicBezTo>
                <a:close/>
              </a:path>
            </a:pathLst>
          </a:custGeom>
          <a:solidFill>
            <a:schemeClr val="accent1">
              <a:alpha val="30000"/>
            </a:schemeClr>
          </a:solidFill>
          <a:ln w="1860" cap="flat">
            <a:noFill/>
            <a:prstDash val="solid"/>
            <a:miter/>
          </a:ln>
        </p:spPr>
        <p:txBody>
          <a:bodyPr wrap="square" rtlCol="0" anchor="ctr">
            <a:noAutofit/>
          </a:bodyPr>
          <a:lstStyle/>
          <a:p>
            <a:endParaRPr lang="zh-CN" altLang="en-US"/>
          </a:p>
        </p:txBody>
      </p:sp>
      <p:pic>
        <p:nvPicPr>
          <p:cNvPr id="7" name="图片 6">
            <a:extLst>
              <a:ext uri="{FF2B5EF4-FFF2-40B4-BE49-F238E27FC236}">
                <a16:creationId xmlns:a16="http://schemas.microsoft.com/office/drawing/2014/main" id="{DD223147-12C4-0E00-5C00-07C997D4CB6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2199370"/>
          </a:xfrm>
          <a:prstGeom prst="rect">
            <a:avLst/>
          </a:prstGeom>
        </p:spPr>
      </p:pic>
      <p:pic>
        <p:nvPicPr>
          <p:cNvPr id="9" name="图片 8">
            <a:extLst>
              <a:ext uri="{FF2B5EF4-FFF2-40B4-BE49-F238E27FC236}">
                <a16:creationId xmlns:a16="http://schemas.microsoft.com/office/drawing/2014/main" id="{BA589270-1F90-E22B-0693-2295DAFF7C6C}"/>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0" y="5259882"/>
            <a:ext cx="12192000" cy="1598118"/>
          </a:xfrm>
          <a:prstGeom prst="rect">
            <a:avLst/>
          </a:prstGeom>
        </p:spPr>
      </p:pic>
      <p:pic>
        <p:nvPicPr>
          <p:cNvPr id="68" name="图片 67" descr="图片包含 游戏机, 猕猴桃, 发动机&#10;&#10;描述已自动生成">
            <a:extLst>
              <a:ext uri="{FF2B5EF4-FFF2-40B4-BE49-F238E27FC236}">
                <a16:creationId xmlns:a16="http://schemas.microsoft.com/office/drawing/2014/main" id="{56578208-551C-0744-28F8-C19DAC6EB97C}"/>
              </a:ext>
            </a:extLst>
          </p:cNvPr>
          <p:cNvPicPr>
            <a:picLocks noChangeAspect="1"/>
          </p:cNvPicPr>
          <p:nvPr userDrawn="1"/>
        </p:nvPicPr>
        <p:blipFill rotWithShape="1">
          <a:blip r:embed="rId6" cstate="screen">
            <a:alphaModFix/>
            <a:extLst>
              <a:ext uri="{28A0092B-C50C-407E-A947-70E740481C1C}">
                <a14:useLocalDpi xmlns:a14="http://schemas.microsoft.com/office/drawing/2010/main"/>
              </a:ext>
            </a:extLst>
          </a:blip>
          <a:srcRect/>
          <a:stretch/>
        </p:blipFill>
        <p:spPr>
          <a:xfrm>
            <a:off x="10198100" y="5441164"/>
            <a:ext cx="1993900" cy="1416836"/>
          </a:xfrm>
          <a:prstGeom prst="rect">
            <a:avLst/>
          </a:prstGeom>
          <a:effectLst>
            <a:outerShdw blurRad="393700" sx="101000" sy="101000" algn="ctr" rotWithShape="0">
              <a:schemeClr val="bg1">
                <a:alpha val="40000"/>
              </a:schemeClr>
            </a:outerShdw>
          </a:effectLst>
        </p:spPr>
      </p:pic>
    </p:spTree>
    <p:extLst>
      <p:ext uri="{BB962C8B-B14F-4D97-AF65-F5344CB8AC3E}">
        <p14:creationId xmlns:p14="http://schemas.microsoft.com/office/powerpoint/2010/main" val="3713367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1" name="图片 70" descr="红色的花&#10;&#10;描述已自动生成">
            <a:extLst>
              <a:ext uri="{FF2B5EF4-FFF2-40B4-BE49-F238E27FC236}">
                <a16:creationId xmlns:a16="http://schemas.microsoft.com/office/drawing/2014/main" id="{13562836-3A13-5348-15AD-386584951CD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1548985" cy="1641987"/>
          </a:xfrm>
          <a:prstGeom prst="rect">
            <a:avLst/>
          </a:prstGeom>
        </p:spPr>
      </p:pic>
      <p:cxnSp>
        <p:nvCxnSpPr>
          <p:cNvPr id="36" name="直接连接符 35">
            <a:extLst>
              <a:ext uri="{FF2B5EF4-FFF2-40B4-BE49-F238E27FC236}">
                <a16:creationId xmlns:a16="http://schemas.microsoft.com/office/drawing/2014/main" id="{98F8704A-49CB-358D-F163-97172520C61E}"/>
              </a:ext>
            </a:extLst>
          </p:cNvPr>
          <p:cNvCxnSpPr>
            <a:cxnSpLocks/>
          </p:cNvCxnSpPr>
          <p:nvPr userDrawn="1"/>
        </p:nvCxnSpPr>
        <p:spPr>
          <a:xfrm>
            <a:off x="882406" y="2691397"/>
            <a:ext cx="5601265" cy="0"/>
          </a:xfrm>
          <a:prstGeom prst="line">
            <a:avLst/>
          </a:prstGeom>
          <a:noFill/>
          <a:ln w="3175" cap="flat" cmpd="sng" algn="ctr">
            <a:solidFill>
              <a:schemeClr val="bg1">
                <a:lumMod val="75000"/>
              </a:schemeClr>
            </a:solidFill>
            <a:prstDash val="solid"/>
            <a:miter lim="800000"/>
          </a:ln>
          <a:effectLst/>
        </p:spPr>
      </p:cxnSp>
      <p:cxnSp>
        <p:nvCxnSpPr>
          <p:cNvPr id="37" name="直接连接符 36">
            <a:extLst>
              <a:ext uri="{FF2B5EF4-FFF2-40B4-BE49-F238E27FC236}">
                <a16:creationId xmlns:a16="http://schemas.microsoft.com/office/drawing/2014/main" id="{8A0DEFB7-5B0C-09B5-9F0A-E6F27CBF1BC7}"/>
              </a:ext>
            </a:extLst>
          </p:cNvPr>
          <p:cNvCxnSpPr>
            <a:cxnSpLocks/>
          </p:cNvCxnSpPr>
          <p:nvPr userDrawn="1"/>
        </p:nvCxnSpPr>
        <p:spPr>
          <a:xfrm>
            <a:off x="882406" y="2705911"/>
            <a:ext cx="538223" cy="0"/>
          </a:xfrm>
          <a:prstGeom prst="line">
            <a:avLst/>
          </a:prstGeom>
          <a:noFill/>
          <a:ln w="28575" cap="flat" cmpd="sng" algn="ctr">
            <a:solidFill>
              <a:schemeClr val="accent1">
                <a:lumMod val="75000"/>
              </a:schemeClr>
            </a:solidFill>
            <a:prstDash val="solid"/>
            <a:miter lim="800000"/>
          </a:ln>
          <a:effectLst/>
        </p:spPr>
      </p:cxnSp>
      <p:sp>
        <p:nvSpPr>
          <p:cNvPr id="38" name="张-10-文本框-TextBox">
            <a:extLst>
              <a:ext uri="{FF2B5EF4-FFF2-40B4-BE49-F238E27FC236}">
                <a16:creationId xmlns:a16="http://schemas.microsoft.com/office/drawing/2014/main" id="{2FDE941C-B8CE-CC9E-0BD9-D815C457D4F3}"/>
              </a:ext>
            </a:extLst>
          </p:cNvPr>
          <p:cNvSpPr txBox="1"/>
          <p:nvPr userDrawn="1"/>
        </p:nvSpPr>
        <p:spPr>
          <a:xfrm>
            <a:off x="9443607" y="2219120"/>
            <a:ext cx="1588770" cy="400110"/>
          </a:xfrm>
          <a:prstGeom prst="rect">
            <a:avLst/>
          </a:prstGeom>
          <a:noFill/>
        </p:spPr>
        <p:txBody>
          <a:bodyPr wrap="square" rtlCol="0">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chemeClr val="tx1"/>
                </a:solidFill>
                <a:effectLst/>
                <a:uLnTx/>
                <a:uFillTx/>
                <a:latin typeface="阿里巴巴普惠体 M"/>
                <a:ea typeface="阿里巴巴普惠体 M"/>
                <a:cs typeface="阿里巴巴普惠体 M" panose="00020600040101010101" pitchFamily="18" charset="-122"/>
                <a:sym typeface="阿里巴巴普惠体 L" panose="00020600040101010101" pitchFamily="18" charset="-122"/>
              </a:rPr>
              <a:t>CONTENTS</a:t>
            </a:r>
            <a:endParaRPr kumimoji="0" lang="zh-CN" altLang="en-US" sz="2000" b="0" i="0" u="none" strike="noStrike" kern="1200" cap="none" spc="0" normalizeH="0" baseline="0" noProof="0" dirty="0">
              <a:ln>
                <a:noFill/>
              </a:ln>
              <a:solidFill>
                <a:schemeClr val="tx1"/>
              </a:solidFill>
              <a:effectLst/>
              <a:uLnTx/>
              <a:uFillTx/>
              <a:latin typeface="阿里巴巴普惠体 M"/>
              <a:ea typeface="阿里巴巴普惠体 M"/>
              <a:cs typeface="阿里巴巴普惠体 M" panose="00020600040101010101" pitchFamily="18" charset="-122"/>
              <a:sym typeface="阿里巴巴普惠体 L" panose="00020600040101010101" pitchFamily="18" charset="-122"/>
            </a:endParaRPr>
          </a:p>
        </p:txBody>
      </p:sp>
      <p:sp>
        <p:nvSpPr>
          <p:cNvPr id="39" name="张-11-文本框-TextBox">
            <a:extLst>
              <a:ext uri="{FF2B5EF4-FFF2-40B4-BE49-F238E27FC236}">
                <a16:creationId xmlns:a16="http://schemas.microsoft.com/office/drawing/2014/main" id="{3C08818D-E288-9129-1573-AEC70AE61536}"/>
              </a:ext>
            </a:extLst>
          </p:cNvPr>
          <p:cNvSpPr txBox="1"/>
          <p:nvPr userDrawn="1"/>
        </p:nvSpPr>
        <p:spPr>
          <a:xfrm>
            <a:off x="9373992" y="1553700"/>
            <a:ext cx="1728000" cy="830997"/>
          </a:xfrm>
          <a:prstGeom prst="rect">
            <a:avLst/>
          </a:prstGeom>
          <a:noFill/>
        </p:spPr>
        <p:txBody>
          <a:bodyPr wrap="square" rtlCol="0">
            <a:no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lumMod val="50000"/>
                  </a:schemeClr>
                </a:solidFill>
                <a:effectLst/>
                <a:uLnTx/>
                <a:uFillTx/>
                <a:latin typeface="阿里巴巴普惠体 M"/>
                <a:ea typeface="阿里巴巴普惠体 M"/>
                <a:cs typeface="阿里巴巴普惠体 M" panose="00020600040101010101" pitchFamily="18" charset="-122"/>
                <a:sym typeface="阿里巴巴普惠体 L" panose="00020600040101010101" pitchFamily="18" charset="-122"/>
              </a:rPr>
              <a:t>目录</a:t>
            </a:r>
          </a:p>
        </p:txBody>
      </p:sp>
      <p:cxnSp>
        <p:nvCxnSpPr>
          <p:cNvPr id="40" name="张-13-连接符-Line">
            <a:extLst>
              <a:ext uri="{FF2B5EF4-FFF2-40B4-BE49-F238E27FC236}">
                <a16:creationId xmlns:a16="http://schemas.microsoft.com/office/drawing/2014/main" id="{E7223D7D-CD01-8CB3-E254-BE4A87AEF9DC}"/>
              </a:ext>
            </a:extLst>
          </p:cNvPr>
          <p:cNvCxnSpPr>
            <a:cxnSpLocks/>
          </p:cNvCxnSpPr>
          <p:nvPr userDrawn="1"/>
        </p:nvCxnSpPr>
        <p:spPr>
          <a:xfrm>
            <a:off x="9463724" y="2691397"/>
            <a:ext cx="1548537" cy="0"/>
          </a:xfrm>
          <a:prstGeom prst="line">
            <a:avLst/>
          </a:prstGeom>
          <a:noFill/>
          <a:ln w="6350" cap="flat" cmpd="sng" algn="ctr">
            <a:solidFill>
              <a:schemeClr val="bg1">
                <a:lumMod val="75000"/>
              </a:schemeClr>
            </a:solidFill>
            <a:prstDash val="solid"/>
            <a:miter lim="800000"/>
          </a:ln>
          <a:effectLst/>
        </p:spPr>
      </p:cxnSp>
      <p:pic>
        <p:nvPicPr>
          <p:cNvPr id="67" name="图片 66" descr="红色的花&#10;&#10;描述已自动生成">
            <a:extLst>
              <a:ext uri="{FF2B5EF4-FFF2-40B4-BE49-F238E27FC236}">
                <a16:creationId xmlns:a16="http://schemas.microsoft.com/office/drawing/2014/main" id="{D010B67C-A70B-8AB6-9DFA-03FA4ED5378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496753" y="3630387"/>
            <a:ext cx="3695247" cy="3227605"/>
          </a:xfrm>
          <a:prstGeom prst="rect">
            <a:avLst/>
          </a:prstGeom>
        </p:spPr>
      </p:pic>
      <p:pic>
        <p:nvPicPr>
          <p:cNvPr id="2" name="图片 1">
            <a:extLst>
              <a:ext uri="{FF2B5EF4-FFF2-40B4-BE49-F238E27FC236}">
                <a16:creationId xmlns:a16="http://schemas.microsoft.com/office/drawing/2014/main" id="{6B0D2D38-1301-C51C-A6C7-DC566D0BD177}"/>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49277" b="87485"/>
          <a:stretch/>
        </p:blipFill>
        <p:spPr>
          <a:xfrm>
            <a:off x="-1" y="6086596"/>
            <a:ext cx="3126345" cy="771404"/>
          </a:xfrm>
          <a:prstGeom prst="rect">
            <a:avLst/>
          </a:prstGeom>
        </p:spPr>
      </p:pic>
      <p:pic>
        <p:nvPicPr>
          <p:cNvPr id="4" name="图片 3">
            <a:extLst>
              <a:ext uri="{FF2B5EF4-FFF2-40B4-BE49-F238E27FC236}">
                <a16:creationId xmlns:a16="http://schemas.microsoft.com/office/drawing/2014/main" id="{DE804946-D478-4407-772D-02E3CC9B1861}"/>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l="49829" b="86485"/>
          <a:stretch/>
        </p:blipFill>
        <p:spPr>
          <a:xfrm>
            <a:off x="-1" y="5978002"/>
            <a:ext cx="3269751" cy="879990"/>
          </a:xfrm>
          <a:prstGeom prst="rect">
            <a:avLst/>
          </a:prstGeom>
        </p:spPr>
      </p:pic>
      <p:pic>
        <p:nvPicPr>
          <p:cNvPr id="5" name="图片 4">
            <a:extLst>
              <a:ext uri="{FF2B5EF4-FFF2-40B4-BE49-F238E27FC236}">
                <a16:creationId xmlns:a16="http://schemas.microsoft.com/office/drawing/2014/main" id="{1E4DCD74-855B-7F42-DE52-F9BF21EA82EC}"/>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r="43248" b="49087"/>
          <a:stretch/>
        </p:blipFill>
        <p:spPr>
          <a:xfrm>
            <a:off x="8694058" y="3719907"/>
            <a:ext cx="3497942" cy="3138093"/>
          </a:xfrm>
          <a:prstGeom prst="rect">
            <a:avLst/>
          </a:prstGeom>
        </p:spPr>
      </p:pic>
      <p:pic>
        <p:nvPicPr>
          <p:cNvPr id="6" name="图片 5">
            <a:extLst>
              <a:ext uri="{FF2B5EF4-FFF2-40B4-BE49-F238E27FC236}">
                <a16:creationId xmlns:a16="http://schemas.microsoft.com/office/drawing/2014/main" id="{A430AC6B-B0CC-9518-FCC1-E53A3E1564EF}"/>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r="44239" b="50392"/>
          <a:stretch/>
        </p:blipFill>
        <p:spPr>
          <a:xfrm>
            <a:off x="8512893" y="3570516"/>
            <a:ext cx="3695247" cy="3287476"/>
          </a:xfrm>
          <a:prstGeom prst="rect">
            <a:avLst/>
          </a:prstGeom>
        </p:spPr>
      </p:pic>
      <p:pic>
        <p:nvPicPr>
          <p:cNvPr id="8" name="图片 7">
            <a:extLst>
              <a:ext uri="{FF2B5EF4-FFF2-40B4-BE49-F238E27FC236}">
                <a16:creationId xmlns:a16="http://schemas.microsoft.com/office/drawing/2014/main" id="{D42C0C01-CE8C-9F74-C35C-E1C986A96863}"/>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80051" y="0"/>
            <a:ext cx="11831897" cy="1188003"/>
          </a:xfrm>
          <a:prstGeom prst="rect">
            <a:avLst/>
          </a:prstGeom>
        </p:spPr>
      </p:pic>
    </p:spTree>
    <p:extLst>
      <p:ext uri="{BB962C8B-B14F-4D97-AF65-F5344CB8AC3E}">
        <p14:creationId xmlns:p14="http://schemas.microsoft.com/office/powerpoint/2010/main" val="337232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节页">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6F8EA4D-A387-F44E-04C8-115DD35D8C5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40798" b="73293"/>
          <a:stretch/>
        </p:blipFill>
        <p:spPr>
          <a:xfrm>
            <a:off x="8337291" y="5117429"/>
            <a:ext cx="3854709" cy="1740571"/>
          </a:xfrm>
          <a:prstGeom prst="rect">
            <a:avLst/>
          </a:prstGeom>
        </p:spPr>
      </p:pic>
      <p:pic>
        <p:nvPicPr>
          <p:cNvPr id="11" name="图片 10">
            <a:extLst>
              <a:ext uri="{FF2B5EF4-FFF2-40B4-BE49-F238E27FC236}">
                <a16:creationId xmlns:a16="http://schemas.microsoft.com/office/drawing/2014/main" id="{E12AE436-3C6C-E16F-766A-CE3ACCD90BD7}"/>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80051" y="5728745"/>
            <a:ext cx="11831897" cy="1129255"/>
          </a:xfrm>
          <a:prstGeom prst="rect">
            <a:avLst/>
          </a:prstGeom>
        </p:spPr>
      </p:pic>
      <p:pic>
        <p:nvPicPr>
          <p:cNvPr id="7" name="图片 6">
            <a:extLst>
              <a:ext uri="{FF2B5EF4-FFF2-40B4-BE49-F238E27FC236}">
                <a16:creationId xmlns:a16="http://schemas.microsoft.com/office/drawing/2014/main" id="{E57A123A-9D91-99C7-ADE9-B1045C2A80B2}"/>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l="40870" b="42482"/>
          <a:stretch/>
        </p:blipFill>
        <p:spPr>
          <a:xfrm>
            <a:off x="0" y="1799286"/>
            <a:ext cx="5200407" cy="5058714"/>
          </a:xfrm>
          <a:prstGeom prst="rect">
            <a:avLst/>
          </a:prstGeom>
        </p:spPr>
      </p:pic>
      <p:cxnSp>
        <p:nvCxnSpPr>
          <p:cNvPr id="47" name="直接连接符 46">
            <a:extLst>
              <a:ext uri="{FF2B5EF4-FFF2-40B4-BE49-F238E27FC236}">
                <a16:creationId xmlns:a16="http://schemas.microsoft.com/office/drawing/2014/main" id="{D0736F5C-512B-BBB9-BFC5-80969F1E461A}"/>
              </a:ext>
            </a:extLst>
          </p:cNvPr>
          <p:cNvCxnSpPr>
            <a:cxnSpLocks/>
          </p:cNvCxnSpPr>
          <p:nvPr userDrawn="1"/>
        </p:nvCxnSpPr>
        <p:spPr>
          <a:xfrm>
            <a:off x="5398962" y="3199129"/>
            <a:ext cx="5601265" cy="0"/>
          </a:xfrm>
          <a:prstGeom prst="line">
            <a:avLst/>
          </a:prstGeom>
          <a:noFill/>
          <a:ln w="3175" cap="flat" cmpd="sng" algn="ctr">
            <a:solidFill>
              <a:schemeClr val="bg1">
                <a:lumMod val="75000"/>
              </a:schemeClr>
            </a:solidFill>
            <a:prstDash val="solid"/>
            <a:miter lim="800000"/>
          </a:ln>
          <a:effectLst/>
        </p:spPr>
      </p:cxnSp>
      <p:cxnSp>
        <p:nvCxnSpPr>
          <p:cNvPr id="48" name="直接连接符 47">
            <a:extLst>
              <a:ext uri="{FF2B5EF4-FFF2-40B4-BE49-F238E27FC236}">
                <a16:creationId xmlns:a16="http://schemas.microsoft.com/office/drawing/2014/main" id="{8EAF8453-D749-ECE1-0B85-69D7CFC928EA}"/>
              </a:ext>
            </a:extLst>
          </p:cNvPr>
          <p:cNvCxnSpPr>
            <a:cxnSpLocks/>
          </p:cNvCxnSpPr>
          <p:nvPr userDrawn="1"/>
        </p:nvCxnSpPr>
        <p:spPr>
          <a:xfrm>
            <a:off x="5340108" y="3213643"/>
            <a:ext cx="538223" cy="0"/>
          </a:xfrm>
          <a:prstGeom prst="line">
            <a:avLst/>
          </a:prstGeom>
          <a:noFill/>
          <a:ln w="28575" cap="flat" cmpd="sng" algn="ctr">
            <a:solidFill>
              <a:srgbClr val="C00000"/>
            </a:solidFill>
            <a:prstDash val="solid"/>
            <a:miter lim="800000"/>
          </a:ln>
          <a:effectLst/>
        </p:spPr>
      </p:cxnSp>
      <p:pic>
        <p:nvPicPr>
          <p:cNvPr id="56" name="图片 55" descr="红色的花&#10;&#10;描述已自动生成">
            <a:extLst>
              <a:ext uri="{FF2B5EF4-FFF2-40B4-BE49-F238E27FC236}">
                <a16:creationId xmlns:a16="http://schemas.microsoft.com/office/drawing/2014/main" id="{5201710F-A683-9CC4-B96F-08BDB605AD7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1956417"/>
            <a:ext cx="4858141" cy="4901583"/>
          </a:xfrm>
          <a:prstGeom prst="rect">
            <a:avLst/>
          </a:prstGeom>
        </p:spPr>
      </p:pic>
      <p:sp>
        <p:nvSpPr>
          <p:cNvPr id="5" name="文本占位符 4">
            <a:extLst>
              <a:ext uri="{FF2B5EF4-FFF2-40B4-BE49-F238E27FC236}">
                <a16:creationId xmlns:a16="http://schemas.microsoft.com/office/drawing/2014/main" id="{DD565CF6-2835-F897-1DEE-914A5D7A7B56}"/>
              </a:ext>
            </a:extLst>
          </p:cNvPr>
          <p:cNvSpPr>
            <a:spLocks noGrp="1"/>
          </p:cNvSpPr>
          <p:nvPr userDrawn="1">
            <p:ph type="body" sz="quarter" idx="11" hasCustomPrompt="1"/>
          </p:nvPr>
        </p:nvSpPr>
        <p:spPr>
          <a:xfrm>
            <a:off x="5248668" y="3356426"/>
            <a:ext cx="4692774" cy="954695"/>
          </a:xfrm>
          <a:prstGeom prst="rect">
            <a:avLst/>
          </a:prstGeom>
        </p:spPr>
        <p:txBody>
          <a:bodyPr>
            <a:noAutofit/>
          </a:bodyPr>
          <a:lstStyle>
            <a:lvl1pPr marL="0" indent="0">
              <a:buNone/>
              <a:defRPr kumimoji="0" lang="zh-CN" altLang="en-US" sz="5400" b="1" i="0" u="none" strike="noStrike" kern="0" cap="none" spc="0" normalizeH="0" baseline="0" smtClean="0">
                <a:ln>
                  <a:noFill/>
                </a:ln>
                <a:solidFill>
                  <a:schemeClr val="tx1"/>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a:defRPr kumimoji="0" lang="zh-CN" altLang="en-US" sz="5400" b="0" i="0" u="none" strike="noStrike" kern="0" cap="none" spc="0" normalizeH="0" baseline="0" smtClean="0">
                <a:ln>
                  <a:noFill/>
                </a:ln>
                <a:solidFill>
                  <a:srgbClr val="000000"/>
                </a:solidFill>
                <a:effectLst/>
                <a:uLnTx/>
                <a:uFillTx/>
                <a:latin typeface="阿里巴巴普惠体 M"/>
                <a:ea typeface="阿里巴巴普惠体 M"/>
                <a:cs typeface="+mn-cs"/>
              </a:defRPr>
            </a:lvl2pPr>
            <a:lvl3pPr>
              <a:defRPr kumimoji="0" lang="zh-CN" altLang="en-US" sz="5400" b="0" i="0" u="none" strike="noStrike" kern="0" cap="none" spc="0" normalizeH="0" baseline="0" smtClean="0">
                <a:ln>
                  <a:noFill/>
                </a:ln>
                <a:solidFill>
                  <a:srgbClr val="000000"/>
                </a:solidFill>
                <a:effectLst/>
                <a:uLnTx/>
                <a:uFillTx/>
                <a:latin typeface="阿里巴巴普惠体 M"/>
                <a:ea typeface="阿里巴巴普惠体 M"/>
                <a:cs typeface="+mn-cs"/>
              </a:defRPr>
            </a:lvl3pPr>
            <a:lvl4pPr>
              <a:defRPr kumimoji="0" lang="zh-CN" altLang="en-US" sz="5400" b="0" i="0" u="none" strike="noStrike" kern="0" cap="none" spc="0" normalizeH="0" baseline="0" smtClean="0">
                <a:ln>
                  <a:noFill/>
                </a:ln>
                <a:solidFill>
                  <a:srgbClr val="000000"/>
                </a:solidFill>
                <a:effectLst/>
                <a:uLnTx/>
                <a:uFillTx/>
                <a:latin typeface="阿里巴巴普惠体 M"/>
                <a:ea typeface="阿里巴巴普惠体 M"/>
                <a:cs typeface="+mn-cs"/>
              </a:defRPr>
            </a:lvl4pPr>
            <a:lvl5pPr>
              <a:defRPr kumimoji="0" lang="zh-CN" altLang="en-US" sz="5400" b="0" i="0" u="none" strike="noStrike" kern="0" cap="none" spc="0" normalizeH="0" baseline="0">
                <a:ln>
                  <a:noFill/>
                </a:ln>
                <a:solidFill>
                  <a:srgbClr val="000000"/>
                </a:solidFill>
                <a:effectLst/>
                <a:uLnTx/>
                <a:uFillTx/>
                <a:latin typeface="阿里巴巴普惠体 M"/>
                <a:ea typeface="阿里巴巴普惠体 M"/>
                <a:cs typeface="+mn-cs"/>
              </a:defRPr>
            </a:lvl5pPr>
          </a:lstStyle>
          <a:p>
            <a:pPr lvl="0"/>
            <a:r>
              <a:rPr lang="zh-CN" altLang="en-US"/>
              <a:t>此处输入标题</a:t>
            </a:r>
          </a:p>
        </p:txBody>
      </p:sp>
      <p:sp>
        <p:nvSpPr>
          <p:cNvPr id="58" name="文本占位符 4">
            <a:extLst>
              <a:ext uri="{FF2B5EF4-FFF2-40B4-BE49-F238E27FC236}">
                <a16:creationId xmlns:a16="http://schemas.microsoft.com/office/drawing/2014/main" id="{97C69144-FBE7-BE40-6A55-BB49EB5D00A9}"/>
              </a:ext>
            </a:extLst>
          </p:cNvPr>
          <p:cNvSpPr>
            <a:spLocks noGrp="1"/>
          </p:cNvSpPr>
          <p:nvPr userDrawn="1">
            <p:ph type="body" sz="quarter" idx="12" hasCustomPrompt="1"/>
          </p:nvPr>
        </p:nvSpPr>
        <p:spPr>
          <a:xfrm>
            <a:off x="5248668" y="2340931"/>
            <a:ext cx="4692774" cy="852211"/>
          </a:xfrm>
          <a:prstGeom prst="rect">
            <a:avLst/>
          </a:prstGeom>
        </p:spPr>
        <p:txBody>
          <a:bodyPr>
            <a:noAutofit/>
          </a:bodyPr>
          <a:lstStyle>
            <a:lvl1pPr marL="0" indent="0">
              <a:buNone/>
              <a:defRPr kumimoji="0" lang="zh-CN" altLang="en-US" sz="6000" b="1" i="0" u="none" strike="noStrike" kern="0" cap="none" spc="0" normalizeH="0" baseline="0" smtClean="0">
                <a:ln>
                  <a:noFill/>
                </a:ln>
                <a:solidFill>
                  <a:schemeClr val="tx1"/>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a:defRPr kumimoji="0" lang="zh-CN" altLang="en-US" sz="5400" b="0" i="0" u="none" strike="noStrike" kern="0" cap="none" spc="0" normalizeH="0" baseline="0" smtClean="0">
                <a:ln>
                  <a:noFill/>
                </a:ln>
                <a:solidFill>
                  <a:srgbClr val="000000"/>
                </a:solidFill>
                <a:effectLst/>
                <a:uLnTx/>
                <a:uFillTx/>
                <a:latin typeface="阿里巴巴普惠体 M"/>
                <a:ea typeface="阿里巴巴普惠体 M"/>
                <a:cs typeface="+mn-cs"/>
              </a:defRPr>
            </a:lvl2pPr>
            <a:lvl3pPr>
              <a:defRPr kumimoji="0" lang="zh-CN" altLang="en-US" sz="5400" b="0" i="0" u="none" strike="noStrike" kern="0" cap="none" spc="0" normalizeH="0" baseline="0" smtClean="0">
                <a:ln>
                  <a:noFill/>
                </a:ln>
                <a:solidFill>
                  <a:srgbClr val="000000"/>
                </a:solidFill>
                <a:effectLst/>
                <a:uLnTx/>
                <a:uFillTx/>
                <a:latin typeface="阿里巴巴普惠体 M"/>
                <a:ea typeface="阿里巴巴普惠体 M"/>
                <a:cs typeface="+mn-cs"/>
              </a:defRPr>
            </a:lvl3pPr>
            <a:lvl4pPr>
              <a:defRPr kumimoji="0" lang="zh-CN" altLang="en-US" sz="5400" b="0" i="0" u="none" strike="noStrike" kern="0" cap="none" spc="0" normalizeH="0" baseline="0" smtClean="0">
                <a:ln>
                  <a:noFill/>
                </a:ln>
                <a:solidFill>
                  <a:srgbClr val="000000"/>
                </a:solidFill>
                <a:effectLst/>
                <a:uLnTx/>
                <a:uFillTx/>
                <a:latin typeface="阿里巴巴普惠体 M"/>
                <a:ea typeface="阿里巴巴普惠体 M"/>
                <a:cs typeface="+mn-cs"/>
              </a:defRPr>
            </a:lvl4pPr>
            <a:lvl5pPr>
              <a:defRPr kumimoji="0" lang="zh-CN" altLang="en-US" sz="5400" b="0" i="0" u="none" strike="noStrike" kern="0" cap="none" spc="0" normalizeH="0" baseline="0">
                <a:ln>
                  <a:noFill/>
                </a:ln>
                <a:solidFill>
                  <a:srgbClr val="000000"/>
                </a:solidFill>
                <a:effectLst/>
                <a:uLnTx/>
                <a:uFillTx/>
                <a:latin typeface="阿里巴巴普惠体 M"/>
                <a:ea typeface="阿里巴巴普惠体 M"/>
                <a:cs typeface="+mn-cs"/>
              </a:defRPr>
            </a:lvl5pPr>
          </a:lstStyle>
          <a:p>
            <a:pPr lvl="0"/>
            <a:r>
              <a:rPr lang="en-US" altLang="zh-CN"/>
              <a:t>PART 0X</a:t>
            </a:r>
            <a:endParaRPr lang="zh-CN" altLang="en-US"/>
          </a:p>
        </p:txBody>
      </p:sp>
      <p:pic>
        <p:nvPicPr>
          <p:cNvPr id="9" name="图片 8">
            <a:extLst>
              <a:ext uri="{FF2B5EF4-FFF2-40B4-BE49-F238E27FC236}">
                <a16:creationId xmlns:a16="http://schemas.microsoft.com/office/drawing/2014/main" id="{6B9DA564-84EA-41D6-DDD0-CBDBE02EDE7A}"/>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80051" y="0"/>
            <a:ext cx="11831897" cy="1286645"/>
          </a:xfrm>
          <a:prstGeom prst="rect">
            <a:avLst/>
          </a:prstGeom>
        </p:spPr>
      </p:pic>
    </p:spTree>
    <p:extLst>
      <p:ext uri="{BB962C8B-B14F-4D97-AF65-F5344CB8AC3E}">
        <p14:creationId xmlns:p14="http://schemas.microsoft.com/office/powerpoint/2010/main" val="212428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页">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6516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419E67F6-09CE-F383-D0B1-C75894C2CF2E}"/>
              </a:ext>
            </a:extLst>
          </p:cNvPr>
          <p:cNvSpPr/>
          <p:nvPr userDrawn="1"/>
        </p:nvSpPr>
        <p:spPr>
          <a:xfrm rot="3215891">
            <a:off x="979058" y="5962652"/>
            <a:ext cx="441285" cy="434281"/>
          </a:xfrm>
          <a:custGeom>
            <a:avLst/>
            <a:gdLst>
              <a:gd name="connsiteX0" fmla="*/ 891418 w 1787310"/>
              <a:gd name="connsiteY0" fmla="*/ 1333886 h 1787272"/>
              <a:gd name="connsiteX1" fmla="*/ 891505 w 1787310"/>
              <a:gd name="connsiteY1" fmla="*/ 1333886 h 1787272"/>
              <a:gd name="connsiteX2" fmla="*/ 935190 w 1787310"/>
              <a:gd name="connsiteY2" fmla="*/ 1377658 h 1787272"/>
              <a:gd name="connsiteX3" fmla="*/ 891418 w 1787310"/>
              <a:gd name="connsiteY3" fmla="*/ 1421343 h 1787272"/>
              <a:gd name="connsiteX4" fmla="*/ 847733 w 1787310"/>
              <a:gd name="connsiteY4" fmla="*/ 1377571 h 1787272"/>
              <a:gd name="connsiteX5" fmla="*/ 847733 w 1787310"/>
              <a:gd name="connsiteY5" fmla="*/ 1377484 h 1787272"/>
              <a:gd name="connsiteX6" fmla="*/ 891418 w 1787310"/>
              <a:gd name="connsiteY6" fmla="*/ 1333886 h 1787272"/>
              <a:gd name="connsiteX7" fmla="*/ 1104232 w 1787310"/>
              <a:gd name="connsiteY7" fmla="*/ 1036977 h 1787272"/>
              <a:gd name="connsiteX8" fmla="*/ 1187299 w 1787310"/>
              <a:gd name="connsiteY8" fmla="*/ 1088752 h 1787272"/>
              <a:gd name="connsiteX9" fmla="*/ 1157878 w 1787310"/>
              <a:gd name="connsiteY9" fmla="*/ 1268144 h 1787272"/>
              <a:gd name="connsiteX10" fmla="*/ 978486 w 1787310"/>
              <a:gd name="connsiteY10" fmla="*/ 1238723 h 1787272"/>
              <a:gd name="connsiteX11" fmla="*/ 978226 w 1787310"/>
              <a:gd name="connsiteY11" fmla="*/ 1238290 h 1787272"/>
              <a:gd name="connsiteX12" fmla="*/ 978209 w 1787310"/>
              <a:gd name="connsiteY12" fmla="*/ 1238266 h 1787272"/>
              <a:gd name="connsiteX13" fmla="*/ 1007883 w 1787310"/>
              <a:gd name="connsiteY13" fmla="*/ 1059349 h 1787272"/>
              <a:gd name="connsiteX14" fmla="*/ 1008706 w 1787310"/>
              <a:gd name="connsiteY14" fmla="*/ 1058743 h 1787272"/>
              <a:gd name="connsiteX15" fmla="*/ 1008792 w 1787310"/>
              <a:gd name="connsiteY15" fmla="*/ 1058700 h 1787272"/>
              <a:gd name="connsiteX16" fmla="*/ 1104232 w 1787310"/>
              <a:gd name="connsiteY16" fmla="*/ 1036977 h 1787272"/>
              <a:gd name="connsiteX17" fmla="*/ 615663 w 1787310"/>
              <a:gd name="connsiteY17" fmla="*/ 976253 h 1787272"/>
              <a:gd name="connsiteX18" fmla="*/ 718405 w 1787310"/>
              <a:gd name="connsiteY18" fmla="*/ 1039888 h 1787272"/>
              <a:gd name="connsiteX19" fmla="*/ 682483 w 1787310"/>
              <a:gd name="connsiteY19" fmla="*/ 1260530 h 1787272"/>
              <a:gd name="connsiteX20" fmla="*/ 461840 w 1787310"/>
              <a:gd name="connsiteY20" fmla="*/ 1224607 h 1787272"/>
              <a:gd name="connsiteX21" fmla="*/ 461624 w 1787310"/>
              <a:gd name="connsiteY21" fmla="*/ 1224348 h 1787272"/>
              <a:gd name="connsiteX22" fmla="*/ 461604 w 1787310"/>
              <a:gd name="connsiteY22" fmla="*/ 1224320 h 1787272"/>
              <a:gd name="connsiteX23" fmla="*/ 497819 w 1787310"/>
              <a:gd name="connsiteY23" fmla="*/ 1003974 h 1787272"/>
              <a:gd name="connsiteX24" fmla="*/ 497992 w 1787310"/>
              <a:gd name="connsiteY24" fmla="*/ 1003801 h 1787272"/>
              <a:gd name="connsiteX25" fmla="*/ 615663 w 1787310"/>
              <a:gd name="connsiteY25" fmla="*/ 976253 h 1787272"/>
              <a:gd name="connsiteX26" fmla="*/ 359247 w 1787310"/>
              <a:gd name="connsiteY26" fmla="*/ 792480 h 1787272"/>
              <a:gd name="connsiteX27" fmla="*/ 392440 w 1787310"/>
              <a:gd name="connsiteY27" fmla="*/ 809830 h 1787272"/>
              <a:gd name="connsiteX28" fmla="*/ 386386 w 1787310"/>
              <a:gd name="connsiteY28" fmla="*/ 879061 h 1787272"/>
              <a:gd name="connsiteX29" fmla="*/ 317155 w 1787310"/>
              <a:gd name="connsiteY29" fmla="*/ 873007 h 1787272"/>
              <a:gd name="connsiteX30" fmla="*/ 323209 w 1787310"/>
              <a:gd name="connsiteY30" fmla="*/ 803776 h 1787272"/>
              <a:gd name="connsiteX31" fmla="*/ 323469 w 1787310"/>
              <a:gd name="connsiteY31" fmla="*/ 803560 h 1787272"/>
              <a:gd name="connsiteX32" fmla="*/ 359247 w 1787310"/>
              <a:gd name="connsiteY32" fmla="*/ 792480 h 1787272"/>
              <a:gd name="connsiteX33" fmla="*/ 1277983 w 1787310"/>
              <a:gd name="connsiteY33" fmla="*/ 777849 h 1787272"/>
              <a:gd name="connsiteX34" fmla="*/ 1319394 w 1787310"/>
              <a:gd name="connsiteY34" fmla="*/ 802348 h 1787272"/>
              <a:gd name="connsiteX35" fmla="*/ 1319264 w 1787310"/>
              <a:gd name="connsiteY35" fmla="*/ 802434 h 1787272"/>
              <a:gd name="connsiteX36" fmla="*/ 1319307 w 1787310"/>
              <a:gd name="connsiteY36" fmla="*/ 802494 h 1787272"/>
              <a:gd name="connsiteX37" fmla="*/ 1304803 w 1787310"/>
              <a:gd name="connsiteY37" fmla="*/ 890021 h 1787272"/>
              <a:gd name="connsiteX38" fmla="*/ 1304744 w 1787310"/>
              <a:gd name="connsiteY38" fmla="*/ 890064 h 1787272"/>
              <a:gd name="connsiteX39" fmla="*/ 1217217 w 1787310"/>
              <a:gd name="connsiteY39" fmla="*/ 875560 h 1787272"/>
              <a:gd name="connsiteX40" fmla="*/ 1231378 w 1787310"/>
              <a:gd name="connsiteY40" fmla="*/ 789808 h 1787272"/>
              <a:gd name="connsiteX41" fmla="*/ 1277983 w 1787310"/>
              <a:gd name="connsiteY41" fmla="*/ 777849 h 1787272"/>
              <a:gd name="connsiteX42" fmla="*/ 1236088 w 1787310"/>
              <a:gd name="connsiteY42" fmla="*/ 401876 h 1787272"/>
              <a:gd name="connsiteX43" fmla="*/ 1259559 w 1787310"/>
              <a:gd name="connsiteY43" fmla="*/ 415633 h 1787272"/>
              <a:gd name="connsiteX44" fmla="*/ 1260393 w 1787310"/>
              <a:gd name="connsiteY44" fmla="*/ 416787 h 1787272"/>
              <a:gd name="connsiteX45" fmla="*/ 1251389 w 1787310"/>
              <a:gd name="connsiteY45" fmla="*/ 466244 h 1787272"/>
              <a:gd name="connsiteX46" fmla="*/ 1201933 w 1787310"/>
              <a:gd name="connsiteY46" fmla="*/ 457240 h 1787272"/>
              <a:gd name="connsiteX47" fmla="*/ 1201673 w 1787310"/>
              <a:gd name="connsiteY47" fmla="*/ 456850 h 1787272"/>
              <a:gd name="connsiteX48" fmla="*/ 1209764 w 1787310"/>
              <a:gd name="connsiteY48" fmla="*/ 408744 h 1787272"/>
              <a:gd name="connsiteX49" fmla="*/ 1236088 w 1787310"/>
              <a:gd name="connsiteY49" fmla="*/ 401876 h 1787272"/>
              <a:gd name="connsiteX50" fmla="*/ 821907 w 1787310"/>
              <a:gd name="connsiteY50" fmla="*/ 365748 h 1787272"/>
              <a:gd name="connsiteX51" fmla="*/ 868827 w 1787310"/>
              <a:gd name="connsiteY51" fmla="*/ 368923 h 1787272"/>
              <a:gd name="connsiteX52" fmla="*/ 1028189 w 1787310"/>
              <a:gd name="connsiteY52" fmla="*/ 467889 h 1787272"/>
              <a:gd name="connsiteX53" fmla="*/ 1028449 w 1787310"/>
              <a:gd name="connsiteY53" fmla="*/ 467197 h 1787272"/>
              <a:gd name="connsiteX54" fmla="*/ 1029779 w 1787310"/>
              <a:gd name="connsiteY54" fmla="*/ 469046 h 1787272"/>
              <a:gd name="connsiteX55" fmla="*/ 972251 w 1787310"/>
              <a:gd name="connsiteY55" fmla="*/ 811167 h 1787272"/>
              <a:gd name="connsiteX56" fmla="*/ 630130 w 1787310"/>
              <a:gd name="connsiteY56" fmla="*/ 753640 h 1787272"/>
              <a:gd name="connsiteX57" fmla="*/ 686155 w 1787310"/>
              <a:gd name="connsiteY57" fmla="*/ 411605 h 1787272"/>
              <a:gd name="connsiteX58" fmla="*/ 821907 w 1787310"/>
              <a:gd name="connsiteY58" fmla="*/ 365748 h 1787272"/>
              <a:gd name="connsiteX59" fmla="*/ 899026 w 1787310"/>
              <a:gd name="connsiteY59" fmla="*/ 253047 h 1787272"/>
              <a:gd name="connsiteX60" fmla="*/ 361093 w 1787310"/>
              <a:gd name="connsiteY60" fmla="*/ 535084 h 1787272"/>
              <a:gd name="connsiteX61" fmla="*/ 311259 w 1787310"/>
              <a:gd name="connsiteY61" fmla="*/ 620982 h 1787272"/>
              <a:gd name="connsiteX62" fmla="*/ 248100 w 1787310"/>
              <a:gd name="connsiteY62" fmla="*/ 899710 h 1787272"/>
              <a:gd name="connsiteX63" fmla="*/ 894882 w 1787310"/>
              <a:gd name="connsiteY63" fmla="*/ 1546596 h 1787272"/>
              <a:gd name="connsiteX64" fmla="*/ 894926 w 1787310"/>
              <a:gd name="connsiteY64" fmla="*/ 1546596 h 1787272"/>
              <a:gd name="connsiteX65" fmla="*/ 1429230 w 1787310"/>
              <a:gd name="connsiteY65" fmla="*/ 1264613 h 1787272"/>
              <a:gd name="connsiteX66" fmla="*/ 1259926 w 1787310"/>
              <a:gd name="connsiteY66" fmla="*/ 365780 h 1787272"/>
              <a:gd name="connsiteX67" fmla="*/ 899026 w 1787310"/>
              <a:gd name="connsiteY67" fmla="*/ 253047 h 1787272"/>
              <a:gd name="connsiteX68" fmla="*/ 889574 w 1787310"/>
              <a:gd name="connsiteY68" fmla="*/ 22 h 1787272"/>
              <a:gd name="connsiteX69" fmla="*/ 960172 w 1787310"/>
              <a:gd name="connsiteY69" fmla="*/ 74161 h 1787272"/>
              <a:gd name="connsiteX70" fmla="*/ 960172 w 1787310"/>
              <a:gd name="connsiteY70" fmla="*/ 155426 h 1787272"/>
              <a:gd name="connsiteX71" fmla="*/ 1202626 w 1787310"/>
              <a:gd name="connsiteY71" fmla="*/ 218811 h 1787272"/>
              <a:gd name="connsiteX72" fmla="*/ 1250554 w 1787310"/>
              <a:gd name="connsiteY72" fmla="*/ 135554 h 1787272"/>
              <a:gd name="connsiteX73" fmla="*/ 1251291 w 1787310"/>
              <a:gd name="connsiteY73" fmla="*/ 134125 h 1787272"/>
              <a:gd name="connsiteX74" fmla="*/ 1350221 w 1787310"/>
              <a:gd name="connsiteY74" fmla="*/ 107541 h 1787272"/>
              <a:gd name="connsiteX75" fmla="*/ 1350322 w 1787310"/>
              <a:gd name="connsiteY75" fmla="*/ 107600 h 1787272"/>
              <a:gd name="connsiteX76" fmla="*/ 1376674 w 1787310"/>
              <a:gd name="connsiteY76" fmla="*/ 206082 h 1787272"/>
              <a:gd name="connsiteX77" fmla="*/ 1377020 w 1787310"/>
              <a:gd name="connsiteY77" fmla="*/ 206082 h 1787272"/>
              <a:gd name="connsiteX78" fmla="*/ 1328443 w 1787310"/>
              <a:gd name="connsiteY78" fmla="*/ 290335 h 1787272"/>
              <a:gd name="connsiteX79" fmla="*/ 1510630 w 1787310"/>
              <a:gd name="connsiteY79" fmla="*/ 475336 h 1787272"/>
              <a:gd name="connsiteX80" fmla="*/ 1601551 w 1787310"/>
              <a:gd name="connsiteY80" fmla="*/ 422906 h 1787272"/>
              <a:gd name="connsiteX81" fmla="*/ 1602979 w 1787310"/>
              <a:gd name="connsiteY81" fmla="*/ 421780 h 1787272"/>
              <a:gd name="connsiteX82" fmla="*/ 1700199 w 1787310"/>
              <a:gd name="connsiteY82" fmla="*/ 447892 h 1787272"/>
              <a:gd name="connsiteX83" fmla="*/ 1675369 w 1787310"/>
              <a:gd name="connsiteY83" fmla="*/ 547337 h 1787272"/>
              <a:gd name="connsiteX84" fmla="*/ 1673594 w 1787310"/>
              <a:gd name="connsiteY84" fmla="*/ 548073 h 1787272"/>
              <a:gd name="connsiteX85" fmla="*/ 1673594 w 1787310"/>
              <a:gd name="connsiteY85" fmla="*/ 548419 h 1787272"/>
              <a:gd name="connsiteX86" fmla="*/ 1580596 w 1787310"/>
              <a:gd name="connsiteY86" fmla="*/ 602235 h 1787272"/>
              <a:gd name="connsiteX87" fmla="*/ 1638612 w 1787310"/>
              <a:gd name="connsiteY87" fmla="*/ 826030 h 1787272"/>
              <a:gd name="connsiteX88" fmla="*/ 1715504 w 1787310"/>
              <a:gd name="connsiteY88" fmla="*/ 826376 h 1787272"/>
              <a:gd name="connsiteX89" fmla="*/ 1715288 w 1787310"/>
              <a:gd name="connsiteY89" fmla="*/ 826203 h 1787272"/>
              <a:gd name="connsiteX90" fmla="*/ 1787310 w 1787310"/>
              <a:gd name="connsiteY90" fmla="*/ 898225 h 1787272"/>
              <a:gd name="connsiteX91" fmla="*/ 1715288 w 1787310"/>
              <a:gd name="connsiteY91" fmla="*/ 970247 h 1787272"/>
              <a:gd name="connsiteX92" fmla="*/ 1638309 w 1787310"/>
              <a:gd name="connsiteY92" fmla="*/ 970247 h 1787272"/>
              <a:gd name="connsiteX93" fmla="*/ 1584449 w 1787310"/>
              <a:gd name="connsiteY93" fmla="*/ 1185642 h 1787272"/>
              <a:gd name="connsiteX94" fmla="*/ 1672512 w 1787310"/>
              <a:gd name="connsiteY94" fmla="*/ 1236297 h 1787272"/>
              <a:gd name="connsiteX95" fmla="*/ 1672512 w 1787310"/>
              <a:gd name="connsiteY95" fmla="*/ 1236687 h 1787272"/>
              <a:gd name="connsiteX96" fmla="*/ 1674287 w 1787310"/>
              <a:gd name="connsiteY96" fmla="*/ 1237423 h 1787272"/>
              <a:gd name="connsiteX97" fmla="*/ 1699761 w 1787310"/>
              <a:gd name="connsiteY97" fmla="*/ 1332167 h 1787272"/>
              <a:gd name="connsiteX98" fmla="*/ 1601940 w 1787310"/>
              <a:gd name="connsiteY98" fmla="*/ 1362980 h 1787272"/>
              <a:gd name="connsiteX99" fmla="*/ 1600555 w 1787310"/>
              <a:gd name="connsiteY99" fmla="*/ 1361984 h 1787272"/>
              <a:gd name="connsiteX100" fmla="*/ 1600555 w 1787310"/>
              <a:gd name="connsiteY100" fmla="*/ 1362374 h 1787272"/>
              <a:gd name="connsiteX101" fmla="*/ 1516648 w 1787310"/>
              <a:gd name="connsiteY101" fmla="*/ 1314099 h 1787272"/>
              <a:gd name="connsiteX102" fmla="*/ 1361391 w 1787310"/>
              <a:gd name="connsiteY102" fmla="*/ 1482951 h 1787272"/>
              <a:gd name="connsiteX103" fmla="*/ 1415640 w 1787310"/>
              <a:gd name="connsiteY103" fmla="*/ 1577379 h 1787272"/>
              <a:gd name="connsiteX104" fmla="*/ 1389901 w 1787310"/>
              <a:gd name="connsiteY104" fmla="*/ 1673406 h 1787272"/>
              <a:gd name="connsiteX105" fmla="*/ 1290083 w 1787310"/>
              <a:gd name="connsiteY105" fmla="*/ 1649855 h 1787272"/>
              <a:gd name="connsiteX106" fmla="*/ 1239774 w 1787310"/>
              <a:gd name="connsiteY106" fmla="*/ 1562355 h 1787272"/>
              <a:gd name="connsiteX107" fmla="*/ 959696 w 1787310"/>
              <a:gd name="connsiteY107" fmla="*/ 1643837 h 1787272"/>
              <a:gd name="connsiteX108" fmla="*/ 959696 w 1787310"/>
              <a:gd name="connsiteY108" fmla="*/ 1720427 h 1787272"/>
              <a:gd name="connsiteX109" fmla="*/ 958960 w 1787310"/>
              <a:gd name="connsiteY109" fmla="*/ 1720427 h 1787272"/>
              <a:gd name="connsiteX110" fmla="*/ 892290 w 1787310"/>
              <a:gd name="connsiteY110" fmla="*/ 1787096 h 1787272"/>
              <a:gd name="connsiteX111" fmla="*/ 815652 w 1787310"/>
              <a:gd name="connsiteY111" fmla="*/ 1720427 h 1787272"/>
              <a:gd name="connsiteX112" fmla="*/ 814829 w 1787310"/>
              <a:gd name="connsiteY112" fmla="*/ 1720427 h 1787272"/>
              <a:gd name="connsiteX113" fmla="*/ 814829 w 1787310"/>
              <a:gd name="connsiteY113" fmla="*/ 1642842 h 1787272"/>
              <a:gd name="connsiteX114" fmla="*/ 543583 w 1787310"/>
              <a:gd name="connsiteY114" fmla="*/ 1559584 h 1787272"/>
              <a:gd name="connsiteX115" fmla="*/ 491628 w 1787310"/>
              <a:gd name="connsiteY115" fmla="*/ 1650202 h 1787272"/>
              <a:gd name="connsiteX116" fmla="*/ 396500 w 1787310"/>
              <a:gd name="connsiteY116" fmla="*/ 1675752 h 1787272"/>
              <a:gd name="connsiteX117" fmla="*/ 366072 w 1787310"/>
              <a:gd name="connsiteY117" fmla="*/ 1577812 h 1787272"/>
              <a:gd name="connsiteX118" fmla="*/ 423092 w 1787310"/>
              <a:gd name="connsiteY118" fmla="*/ 1479098 h 1787272"/>
              <a:gd name="connsiteX119" fmla="*/ 270259 w 1787310"/>
              <a:gd name="connsiteY119" fmla="*/ 1309597 h 1787272"/>
              <a:gd name="connsiteX120" fmla="*/ 187001 w 1787310"/>
              <a:gd name="connsiteY120" fmla="*/ 1358217 h 1787272"/>
              <a:gd name="connsiteX121" fmla="*/ 91058 w 1787310"/>
              <a:gd name="connsiteY121" fmla="*/ 1332394 h 1787272"/>
              <a:gd name="connsiteX122" fmla="*/ 114698 w 1787310"/>
              <a:gd name="connsiteY122" fmla="*/ 1232661 h 1787272"/>
              <a:gd name="connsiteX123" fmla="*/ 203151 w 1787310"/>
              <a:gd name="connsiteY123" fmla="*/ 1181615 h 1787272"/>
              <a:gd name="connsiteX124" fmla="*/ 151196 w 1787310"/>
              <a:gd name="connsiteY124" fmla="*/ 971156 h 1787272"/>
              <a:gd name="connsiteX125" fmla="*/ 78417 w 1787310"/>
              <a:gd name="connsiteY125" fmla="*/ 971156 h 1787272"/>
              <a:gd name="connsiteX126" fmla="*/ 69757 w 1787310"/>
              <a:gd name="connsiteY126" fmla="*/ 971762 h 1787272"/>
              <a:gd name="connsiteX127" fmla="*/ 81 w 1787310"/>
              <a:gd name="connsiteY127" fmla="*/ 902791 h 1787272"/>
              <a:gd name="connsiteX128" fmla="*/ 69021 w 1787310"/>
              <a:gd name="connsiteY128" fmla="*/ 827025 h 1787272"/>
              <a:gd name="connsiteX129" fmla="*/ 69021 w 1787310"/>
              <a:gd name="connsiteY129" fmla="*/ 825986 h 1787272"/>
              <a:gd name="connsiteX130" fmla="*/ 150936 w 1787310"/>
              <a:gd name="connsiteY130" fmla="*/ 825986 h 1787272"/>
              <a:gd name="connsiteX131" fmla="*/ 212546 w 1787310"/>
              <a:gd name="connsiteY131" fmla="*/ 595351 h 1787272"/>
              <a:gd name="connsiteX132" fmla="*/ 131973 w 1787310"/>
              <a:gd name="connsiteY132" fmla="*/ 548809 h 1787272"/>
              <a:gd name="connsiteX133" fmla="*/ 106111 w 1787310"/>
              <a:gd name="connsiteY133" fmla="*/ 452222 h 1787272"/>
              <a:gd name="connsiteX134" fmla="*/ 204493 w 1787310"/>
              <a:gd name="connsiteY134" fmla="*/ 423252 h 1787272"/>
              <a:gd name="connsiteX135" fmla="*/ 284243 w 1787310"/>
              <a:gd name="connsiteY135" fmla="*/ 469405 h 1787272"/>
              <a:gd name="connsiteX136" fmla="*/ 463270 w 1787310"/>
              <a:gd name="connsiteY136" fmla="*/ 289989 h 1787272"/>
              <a:gd name="connsiteX137" fmla="*/ 414952 w 1787310"/>
              <a:gd name="connsiteY137" fmla="*/ 206472 h 1787272"/>
              <a:gd name="connsiteX138" fmla="*/ 413669 w 1787310"/>
              <a:gd name="connsiteY138" fmla="*/ 204246 h 1787272"/>
              <a:gd name="connsiteX139" fmla="*/ 442007 w 1787310"/>
              <a:gd name="connsiteY139" fmla="*/ 105744 h 1787272"/>
              <a:gd name="connsiteX140" fmla="*/ 540509 w 1787310"/>
              <a:gd name="connsiteY140" fmla="*/ 134082 h 1787272"/>
              <a:gd name="connsiteX141" fmla="*/ 588783 w 1787310"/>
              <a:gd name="connsiteY141" fmla="*/ 218031 h 1787272"/>
              <a:gd name="connsiteX142" fmla="*/ 815435 w 1787310"/>
              <a:gd name="connsiteY142" fmla="*/ 156422 h 1787272"/>
              <a:gd name="connsiteX143" fmla="*/ 815435 w 1787310"/>
              <a:gd name="connsiteY143" fmla="*/ 74161 h 1787272"/>
              <a:gd name="connsiteX144" fmla="*/ 815435 w 1787310"/>
              <a:gd name="connsiteY144" fmla="*/ 70620 h 1787272"/>
              <a:gd name="connsiteX145" fmla="*/ 889574 w 1787310"/>
              <a:gd name="connsiteY145" fmla="*/ 22 h 17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787310" h="1787272">
                <a:moveTo>
                  <a:pt x="891418" y="1333886"/>
                </a:moveTo>
                <a:lnTo>
                  <a:pt x="891505" y="1333886"/>
                </a:lnTo>
                <a:cubicBezTo>
                  <a:pt x="915655" y="1333910"/>
                  <a:pt x="935214" y="1353507"/>
                  <a:pt x="935190" y="1377658"/>
                </a:cubicBezTo>
                <a:cubicBezTo>
                  <a:pt x="935166" y="1401808"/>
                  <a:pt x="915569" y="1421367"/>
                  <a:pt x="891418" y="1421343"/>
                </a:cubicBezTo>
                <a:cubicBezTo>
                  <a:pt x="867268" y="1421319"/>
                  <a:pt x="847709" y="1401722"/>
                  <a:pt x="847733" y="1377571"/>
                </a:cubicBezTo>
                <a:cubicBezTo>
                  <a:pt x="847733" y="1377542"/>
                  <a:pt x="847733" y="1377513"/>
                  <a:pt x="847733" y="1377484"/>
                </a:cubicBezTo>
                <a:cubicBezTo>
                  <a:pt x="847757" y="1353382"/>
                  <a:pt x="867315" y="1333862"/>
                  <a:pt x="891418" y="1333886"/>
                </a:cubicBezTo>
                <a:close/>
                <a:moveTo>
                  <a:pt x="1104232" y="1036977"/>
                </a:moveTo>
                <a:cubicBezTo>
                  <a:pt x="1136505" y="1042410"/>
                  <a:pt x="1166716" y="1060093"/>
                  <a:pt x="1187299" y="1088752"/>
                </a:cubicBezTo>
                <a:cubicBezTo>
                  <a:pt x="1228713" y="1146414"/>
                  <a:pt x="1215540" y="1226731"/>
                  <a:pt x="1157878" y="1268144"/>
                </a:cubicBezTo>
                <a:cubicBezTo>
                  <a:pt x="1100216" y="1309557"/>
                  <a:pt x="1019899" y="1296385"/>
                  <a:pt x="978486" y="1238723"/>
                </a:cubicBezTo>
                <a:lnTo>
                  <a:pt x="978226" y="1238290"/>
                </a:lnTo>
                <a:cubicBezTo>
                  <a:pt x="978220" y="1238282"/>
                  <a:pt x="978214" y="1238274"/>
                  <a:pt x="978209" y="1238266"/>
                </a:cubicBezTo>
                <a:cubicBezTo>
                  <a:pt x="936997" y="1180665"/>
                  <a:pt x="950282" y="1100561"/>
                  <a:pt x="1007883" y="1059349"/>
                </a:cubicBezTo>
                <a:lnTo>
                  <a:pt x="1008706" y="1058743"/>
                </a:lnTo>
                <a:lnTo>
                  <a:pt x="1008792" y="1058700"/>
                </a:lnTo>
                <a:cubicBezTo>
                  <a:pt x="1037624" y="1038360"/>
                  <a:pt x="1071959" y="1031543"/>
                  <a:pt x="1104232" y="1036977"/>
                </a:cubicBezTo>
                <a:close/>
                <a:moveTo>
                  <a:pt x="615663" y="976253"/>
                </a:moveTo>
                <a:cubicBezTo>
                  <a:pt x="655542" y="982782"/>
                  <a:pt x="692933" y="1004508"/>
                  <a:pt x="718405" y="1039888"/>
                </a:cubicBezTo>
                <a:cubicBezTo>
                  <a:pt x="769414" y="1110736"/>
                  <a:pt x="753331" y="1209521"/>
                  <a:pt x="682483" y="1260530"/>
                </a:cubicBezTo>
                <a:cubicBezTo>
                  <a:pt x="611634" y="1311539"/>
                  <a:pt x="512849" y="1295456"/>
                  <a:pt x="461840" y="1224607"/>
                </a:cubicBezTo>
                <a:lnTo>
                  <a:pt x="461624" y="1224348"/>
                </a:lnTo>
                <a:cubicBezTo>
                  <a:pt x="461617" y="1224338"/>
                  <a:pt x="461611" y="1224329"/>
                  <a:pt x="461604" y="1224320"/>
                </a:cubicBezTo>
                <a:cubicBezTo>
                  <a:pt x="410758" y="1153472"/>
                  <a:pt x="426972" y="1054820"/>
                  <a:pt x="497819" y="1003974"/>
                </a:cubicBezTo>
                <a:lnTo>
                  <a:pt x="497992" y="1003801"/>
                </a:lnTo>
                <a:cubicBezTo>
                  <a:pt x="533417" y="978392"/>
                  <a:pt x="575784" y="969724"/>
                  <a:pt x="615663" y="976253"/>
                </a:cubicBezTo>
                <a:close/>
                <a:moveTo>
                  <a:pt x="359247" y="792480"/>
                </a:moveTo>
                <a:cubicBezTo>
                  <a:pt x="371719" y="793614"/>
                  <a:pt x="383760" y="799486"/>
                  <a:pt x="392440" y="809830"/>
                </a:cubicBezTo>
                <a:cubicBezTo>
                  <a:pt x="409886" y="830619"/>
                  <a:pt x="407175" y="861615"/>
                  <a:pt x="386386" y="879061"/>
                </a:cubicBezTo>
                <a:cubicBezTo>
                  <a:pt x="365597" y="896507"/>
                  <a:pt x="334601" y="893796"/>
                  <a:pt x="317155" y="873007"/>
                </a:cubicBezTo>
                <a:cubicBezTo>
                  <a:pt x="299709" y="852218"/>
                  <a:pt x="302420" y="821222"/>
                  <a:pt x="323209" y="803776"/>
                </a:cubicBezTo>
                <a:lnTo>
                  <a:pt x="323469" y="803560"/>
                </a:lnTo>
                <a:cubicBezTo>
                  <a:pt x="333873" y="794951"/>
                  <a:pt x="346775" y="791347"/>
                  <a:pt x="359247" y="792480"/>
                </a:cubicBezTo>
                <a:close/>
                <a:moveTo>
                  <a:pt x="1277983" y="777849"/>
                </a:moveTo>
                <a:cubicBezTo>
                  <a:pt x="1293911" y="780118"/>
                  <a:pt x="1308973" y="788464"/>
                  <a:pt x="1319394" y="802348"/>
                </a:cubicBezTo>
                <a:lnTo>
                  <a:pt x="1319264" y="802434"/>
                </a:lnTo>
                <a:cubicBezTo>
                  <a:pt x="1319278" y="802454"/>
                  <a:pt x="1319293" y="802474"/>
                  <a:pt x="1319307" y="802494"/>
                </a:cubicBezTo>
                <a:cubicBezTo>
                  <a:pt x="1339472" y="830669"/>
                  <a:pt x="1332978" y="869856"/>
                  <a:pt x="1304803" y="890021"/>
                </a:cubicBezTo>
                <a:cubicBezTo>
                  <a:pt x="1304784" y="890035"/>
                  <a:pt x="1304764" y="890049"/>
                  <a:pt x="1304744" y="890064"/>
                </a:cubicBezTo>
                <a:cubicBezTo>
                  <a:pt x="1276569" y="910229"/>
                  <a:pt x="1237382" y="903735"/>
                  <a:pt x="1217217" y="875560"/>
                </a:cubicBezTo>
                <a:cubicBezTo>
                  <a:pt x="1198235" y="847791"/>
                  <a:pt x="1204476" y="810000"/>
                  <a:pt x="1231378" y="789808"/>
                </a:cubicBezTo>
                <a:cubicBezTo>
                  <a:pt x="1245262" y="779387"/>
                  <a:pt x="1262056" y="775580"/>
                  <a:pt x="1277983" y="777849"/>
                </a:cubicBezTo>
                <a:close/>
                <a:moveTo>
                  <a:pt x="1236088" y="401876"/>
                </a:moveTo>
                <a:cubicBezTo>
                  <a:pt x="1245100" y="403122"/>
                  <a:pt x="1253635" y="407806"/>
                  <a:pt x="1259559" y="415633"/>
                </a:cubicBezTo>
                <a:cubicBezTo>
                  <a:pt x="1259845" y="416012"/>
                  <a:pt x="1260123" y="416397"/>
                  <a:pt x="1260393" y="416787"/>
                </a:cubicBezTo>
                <a:cubicBezTo>
                  <a:pt x="1271563" y="432931"/>
                  <a:pt x="1267532" y="455073"/>
                  <a:pt x="1251389" y="466244"/>
                </a:cubicBezTo>
                <a:cubicBezTo>
                  <a:pt x="1235246" y="477414"/>
                  <a:pt x="1213103" y="473383"/>
                  <a:pt x="1201933" y="457240"/>
                </a:cubicBezTo>
                <a:lnTo>
                  <a:pt x="1201673" y="456850"/>
                </a:lnTo>
                <a:cubicBezTo>
                  <a:pt x="1191205" y="441202"/>
                  <a:pt x="1194753" y="420106"/>
                  <a:pt x="1209764" y="408744"/>
                </a:cubicBezTo>
                <a:cubicBezTo>
                  <a:pt x="1217591" y="402820"/>
                  <a:pt x="1227077" y="400629"/>
                  <a:pt x="1236088" y="401876"/>
                </a:cubicBezTo>
                <a:close/>
                <a:moveTo>
                  <a:pt x="821907" y="365748"/>
                </a:moveTo>
                <a:cubicBezTo>
                  <a:pt x="837637" y="365306"/>
                  <a:pt x="853354" y="366376"/>
                  <a:pt x="868827" y="368923"/>
                </a:cubicBezTo>
                <a:cubicBezTo>
                  <a:pt x="930721" y="379108"/>
                  <a:pt x="988730" y="412901"/>
                  <a:pt x="1028189" y="467889"/>
                </a:cubicBezTo>
                <a:lnTo>
                  <a:pt x="1028449" y="467197"/>
                </a:lnTo>
                <a:cubicBezTo>
                  <a:pt x="1028895" y="467811"/>
                  <a:pt x="1029338" y="468428"/>
                  <a:pt x="1029779" y="469046"/>
                </a:cubicBezTo>
                <a:cubicBezTo>
                  <a:pt x="1108367" y="579406"/>
                  <a:pt x="1082611" y="732579"/>
                  <a:pt x="972251" y="811167"/>
                </a:cubicBezTo>
                <a:cubicBezTo>
                  <a:pt x="861891" y="889755"/>
                  <a:pt x="708719" y="863999"/>
                  <a:pt x="630130" y="753640"/>
                </a:cubicBezTo>
                <a:cubicBezTo>
                  <a:pt x="551212" y="643704"/>
                  <a:pt x="576287" y="490618"/>
                  <a:pt x="686155" y="411605"/>
                </a:cubicBezTo>
                <a:cubicBezTo>
                  <a:pt x="727404" y="382022"/>
                  <a:pt x="774717" y="367075"/>
                  <a:pt x="821907" y="365748"/>
                </a:cubicBezTo>
                <a:close/>
                <a:moveTo>
                  <a:pt x="899026" y="253047"/>
                </a:moveTo>
                <a:cubicBezTo>
                  <a:pt x="691412" y="251995"/>
                  <a:pt x="487001" y="350735"/>
                  <a:pt x="361093" y="535084"/>
                </a:cubicBezTo>
                <a:lnTo>
                  <a:pt x="311259" y="620982"/>
                </a:lnTo>
                <a:cubicBezTo>
                  <a:pt x="269688" y="708020"/>
                  <a:pt x="248108" y="803253"/>
                  <a:pt x="248100" y="899710"/>
                </a:cubicBezTo>
                <a:cubicBezTo>
                  <a:pt x="248071" y="1256946"/>
                  <a:pt x="537646" y="1546567"/>
                  <a:pt x="894882" y="1546596"/>
                </a:cubicBezTo>
                <a:lnTo>
                  <a:pt x="894926" y="1546596"/>
                </a:lnTo>
                <a:cubicBezTo>
                  <a:pt x="1108683" y="1546674"/>
                  <a:pt x="1308671" y="1441128"/>
                  <a:pt x="1429230" y="1264613"/>
                </a:cubicBezTo>
                <a:cubicBezTo>
                  <a:pt x="1630684" y="969655"/>
                  <a:pt x="1554884" y="567233"/>
                  <a:pt x="1259926" y="365780"/>
                </a:cubicBezTo>
                <a:cubicBezTo>
                  <a:pt x="1149316" y="290235"/>
                  <a:pt x="1023595" y="253678"/>
                  <a:pt x="899026" y="253047"/>
                </a:cubicBezTo>
                <a:close/>
                <a:moveTo>
                  <a:pt x="889574" y="22"/>
                </a:moveTo>
                <a:cubicBezTo>
                  <a:pt x="929542" y="1000"/>
                  <a:pt x="961149" y="34193"/>
                  <a:pt x="960172" y="74161"/>
                </a:cubicBezTo>
                <a:lnTo>
                  <a:pt x="960172" y="155426"/>
                </a:lnTo>
                <a:cubicBezTo>
                  <a:pt x="1043999" y="162653"/>
                  <a:pt x="1125987" y="184087"/>
                  <a:pt x="1202626" y="218811"/>
                </a:cubicBezTo>
                <a:lnTo>
                  <a:pt x="1250554" y="135554"/>
                </a:lnTo>
                <a:cubicBezTo>
                  <a:pt x="1250901" y="135251"/>
                  <a:pt x="1250901" y="134515"/>
                  <a:pt x="1251291" y="134125"/>
                </a:cubicBezTo>
                <a:cubicBezTo>
                  <a:pt x="1271299" y="99505"/>
                  <a:pt x="1315555" y="87613"/>
                  <a:pt x="1350221" y="107541"/>
                </a:cubicBezTo>
                <a:cubicBezTo>
                  <a:pt x="1350255" y="107561"/>
                  <a:pt x="1350289" y="107581"/>
                  <a:pt x="1350322" y="107600"/>
                </a:cubicBezTo>
                <a:cubicBezTo>
                  <a:pt x="1384794" y="127518"/>
                  <a:pt x="1396592" y="171610"/>
                  <a:pt x="1376674" y="206082"/>
                </a:cubicBezTo>
                <a:lnTo>
                  <a:pt x="1377020" y="206082"/>
                </a:lnTo>
                <a:lnTo>
                  <a:pt x="1328443" y="290335"/>
                </a:lnTo>
                <a:cubicBezTo>
                  <a:pt x="1399298" y="341138"/>
                  <a:pt x="1460919" y="403711"/>
                  <a:pt x="1510630" y="475336"/>
                </a:cubicBezTo>
                <a:lnTo>
                  <a:pt x="1601551" y="422906"/>
                </a:lnTo>
                <a:cubicBezTo>
                  <a:pt x="1601960" y="422452"/>
                  <a:pt x="1602443" y="422072"/>
                  <a:pt x="1602979" y="421780"/>
                </a:cubicBezTo>
                <a:cubicBezTo>
                  <a:pt x="1637131" y="402888"/>
                  <a:pt x="1680109" y="414432"/>
                  <a:pt x="1700199" y="447892"/>
                </a:cubicBezTo>
                <a:cubicBezTo>
                  <a:pt x="1720803" y="482209"/>
                  <a:pt x="1709687" y="526732"/>
                  <a:pt x="1675369" y="547337"/>
                </a:cubicBezTo>
                <a:cubicBezTo>
                  <a:pt x="1674713" y="547380"/>
                  <a:pt x="1674089" y="547639"/>
                  <a:pt x="1673594" y="548073"/>
                </a:cubicBezTo>
                <a:lnTo>
                  <a:pt x="1673594" y="548419"/>
                </a:lnTo>
                <a:lnTo>
                  <a:pt x="1580596" y="602235"/>
                </a:lnTo>
                <a:cubicBezTo>
                  <a:pt x="1611549" y="673330"/>
                  <a:pt x="1631127" y="748851"/>
                  <a:pt x="1638612" y="826030"/>
                </a:cubicBezTo>
                <a:lnTo>
                  <a:pt x="1715504" y="826376"/>
                </a:lnTo>
                <a:lnTo>
                  <a:pt x="1715288" y="826203"/>
                </a:lnTo>
                <a:cubicBezTo>
                  <a:pt x="1755064" y="826203"/>
                  <a:pt x="1787310" y="858448"/>
                  <a:pt x="1787310" y="898225"/>
                </a:cubicBezTo>
                <a:cubicBezTo>
                  <a:pt x="1787310" y="938001"/>
                  <a:pt x="1755064" y="970247"/>
                  <a:pt x="1715288" y="970247"/>
                </a:cubicBezTo>
                <a:lnTo>
                  <a:pt x="1638309" y="970247"/>
                </a:lnTo>
                <a:cubicBezTo>
                  <a:pt x="1631316" y="1044350"/>
                  <a:pt x="1613157" y="1116969"/>
                  <a:pt x="1584449" y="1185642"/>
                </a:cubicBezTo>
                <a:lnTo>
                  <a:pt x="1672512" y="1236297"/>
                </a:lnTo>
                <a:lnTo>
                  <a:pt x="1672512" y="1236687"/>
                </a:lnTo>
                <a:cubicBezTo>
                  <a:pt x="1673124" y="1236879"/>
                  <a:pt x="1673718" y="1237125"/>
                  <a:pt x="1674287" y="1237423"/>
                </a:cubicBezTo>
                <a:cubicBezTo>
                  <a:pt x="1706093" y="1257597"/>
                  <a:pt x="1717162" y="1298762"/>
                  <a:pt x="1699761" y="1332167"/>
                </a:cubicBezTo>
                <a:cubicBezTo>
                  <a:pt x="1681257" y="1367688"/>
                  <a:pt x="1637461" y="1381483"/>
                  <a:pt x="1601940" y="1362980"/>
                </a:cubicBezTo>
                <a:cubicBezTo>
                  <a:pt x="1601291" y="1362720"/>
                  <a:pt x="1601291" y="1362374"/>
                  <a:pt x="1600555" y="1361984"/>
                </a:cubicBezTo>
                <a:lnTo>
                  <a:pt x="1600555" y="1362374"/>
                </a:lnTo>
                <a:lnTo>
                  <a:pt x="1516648" y="1314099"/>
                </a:lnTo>
                <a:cubicBezTo>
                  <a:pt x="1473838" y="1377994"/>
                  <a:pt x="1421476" y="1434941"/>
                  <a:pt x="1361391" y="1482951"/>
                </a:cubicBezTo>
                <a:lnTo>
                  <a:pt x="1415640" y="1577379"/>
                </a:lnTo>
                <a:cubicBezTo>
                  <a:pt x="1433802" y="1611158"/>
                  <a:pt x="1422523" y="1653238"/>
                  <a:pt x="1389901" y="1673406"/>
                </a:cubicBezTo>
                <a:cubicBezTo>
                  <a:pt x="1355834" y="1694466"/>
                  <a:pt x="1311144" y="1683923"/>
                  <a:pt x="1290083" y="1649855"/>
                </a:cubicBezTo>
                <a:lnTo>
                  <a:pt x="1239774" y="1562355"/>
                </a:lnTo>
                <a:cubicBezTo>
                  <a:pt x="1152727" y="1607785"/>
                  <a:pt x="1057528" y="1635481"/>
                  <a:pt x="959696" y="1643837"/>
                </a:cubicBezTo>
                <a:lnTo>
                  <a:pt x="959696" y="1720427"/>
                </a:lnTo>
                <a:lnTo>
                  <a:pt x="958960" y="1720427"/>
                </a:lnTo>
                <a:cubicBezTo>
                  <a:pt x="956473" y="1756167"/>
                  <a:pt x="928030" y="1784610"/>
                  <a:pt x="892290" y="1787096"/>
                </a:cubicBezTo>
                <a:cubicBezTo>
                  <a:pt x="852717" y="1789849"/>
                  <a:pt x="818405" y="1760000"/>
                  <a:pt x="815652" y="1720427"/>
                </a:cubicBezTo>
                <a:lnTo>
                  <a:pt x="814829" y="1720427"/>
                </a:lnTo>
                <a:lnTo>
                  <a:pt x="814829" y="1642842"/>
                </a:lnTo>
                <a:cubicBezTo>
                  <a:pt x="719862" y="1632980"/>
                  <a:pt x="627728" y="1604701"/>
                  <a:pt x="543583" y="1559584"/>
                </a:cubicBezTo>
                <a:lnTo>
                  <a:pt x="491628" y="1650202"/>
                </a:lnTo>
                <a:cubicBezTo>
                  <a:pt x="471454" y="1682250"/>
                  <a:pt x="430017" y="1693379"/>
                  <a:pt x="396500" y="1675752"/>
                </a:cubicBezTo>
                <a:cubicBezTo>
                  <a:pt x="361052" y="1657110"/>
                  <a:pt x="347429" y="1613260"/>
                  <a:pt x="366072" y="1577812"/>
                </a:cubicBezTo>
                <a:lnTo>
                  <a:pt x="423092" y="1479098"/>
                </a:lnTo>
                <a:cubicBezTo>
                  <a:pt x="363895" y="1430624"/>
                  <a:pt x="312369" y="1373477"/>
                  <a:pt x="270259" y="1309597"/>
                </a:cubicBezTo>
                <a:lnTo>
                  <a:pt x="187001" y="1358217"/>
                </a:lnTo>
                <a:cubicBezTo>
                  <a:pt x="153223" y="1376334"/>
                  <a:pt x="111179" y="1365018"/>
                  <a:pt x="91058" y="1332394"/>
                </a:cubicBezTo>
                <a:cubicBezTo>
                  <a:pt x="70045" y="1298325"/>
                  <a:pt x="80629" y="1253673"/>
                  <a:pt x="114698" y="1232661"/>
                </a:cubicBezTo>
                <a:lnTo>
                  <a:pt x="203151" y="1181615"/>
                </a:lnTo>
                <a:cubicBezTo>
                  <a:pt x="175631" y="1114381"/>
                  <a:pt x="158126" y="1043473"/>
                  <a:pt x="151196" y="971156"/>
                </a:cubicBezTo>
                <a:lnTo>
                  <a:pt x="78417" y="971156"/>
                </a:lnTo>
                <a:cubicBezTo>
                  <a:pt x="75543" y="971508"/>
                  <a:pt x="72652" y="971710"/>
                  <a:pt x="69757" y="971762"/>
                </a:cubicBezTo>
                <a:cubicBezTo>
                  <a:pt x="32138" y="970371"/>
                  <a:pt x="1854" y="940394"/>
                  <a:pt x="81" y="902791"/>
                </a:cubicBezTo>
                <a:cubicBezTo>
                  <a:pt x="-1804" y="862831"/>
                  <a:pt x="29062" y="828910"/>
                  <a:pt x="69021" y="827025"/>
                </a:cubicBezTo>
                <a:lnTo>
                  <a:pt x="69021" y="825986"/>
                </a:lnTo>
                <a:lnTo>
                  <a:pt x="150936" y="825986"/>
                </a:lnTo>
                <a:cubicBezTo>
                  <a:pt x="158970" y="746301"/>
                  <a:pt x="179772" y="668428"/>
                  <a:pt x="212546" y="595351"/>
                </a:cubicBezTo>
                <a:lnTo>
                  <a:pt x="131973" y="548809"/>
                </a:lnTo>
                <a:cubicBezTo>
                  <a:pt x="98988" y="528652"/>
                  <a:pt x="87611" y="486165"/>
                  <a:pt x="106111" y="452222"/>
                </a:cubicBezTo>
                <a:cubicBezTo>
                  <a:pt x="125278" y="417055"/>
                  <a:pt x="169325" y="404085"/>
                  <a:pt x="204493" y="423252"/>
                </a:cubicBezTo>
                <a:lnTo>
                  <a:pt x="284243" y="469405"/>
                </a:lnTo>
                <a:cubicBezTo>
                  <a:pt x="333363" y="399922"/>
                  <a:pt x="393894" y="339259"/>
                  <a:pt x="463270" y="289989"/>
                </a:cubicBezTo>
                <a:lnTo>
                  <a:pt x="414952" y="206472"/>
                </a:lnTo>
                <a:cubicBezTo>
                  <a:pt x="414511" y="205737"/>
                  <a:pt x="414084" y="204996"/>
                  <a:pt x="413669" y="204246"/>
                </a:cubicBezTo>
                <a:cubicBezTo>
                  <a:pt x="394294" y="169220"/>
                  <a:pt x="406981" y="125120"/>
                  <a:pt x="442007" y="105744"/>
                </a:cubicBezTo>
                <a:cubicBezTo>
                  <a:pt x="477032" y="86369"/>
                  <a:pt x="521133" y="99056"/>
                  <a:pt x="540509" y="134082"/>
                </a:cubicBezTo>
                <a:lnTo>
                  <a:pt x="588783" y="218031"/>
                </a:lnTo>
                <a:cubicBezTo>
                  <a:pt x="660542" y="185476"/>
                  <a:pt x="737070" y="164674"/>
                  <a:pt x="815435" y="156422"/>
                </a:cubicBezTo>
                <a:lnTo>
                  <a:pt x="815435" y="74161"/>
                </a:lnTo>
                <a:cubicBezTo>
                  <a:pt x="815406" y="72981"/>
                  <a:pt x="815406" y="71800"/>
                  <a:pt x="815435" y="70620"/>
                </a:cubicBezTo>
                <a:cubicBezTo>
                  <a:pt x="816413" y="30652"/>
                  <a:pt x="849606" y="-956"/>
                  <a:pt x="889574" y="22"/>
                </a:cubicBezTo>
                <a:close/>
              </a:path>
            </a:pathLst>
          </a:custGeom>
          <a:solidFill>
            <a:schemeClr val="accent1">
              <a:alpha val="58000"/>
            </a:schemeClr>
          </a:solidFill>
          <a:ln w="1860" cap="flat">
            <a:noFill/>
            <a:prstDash val="solid"/>
            <a:miter/>
          </a:ln>
        </p:spPr>
        <p:txBody>
          <a:bodyPr wrap="square" rtlCol="0" anchor="ctr">
            <a:noAutofit/>
          </a:bodyPr>
          <a:lstStyle/>
          <a:p>
            <a:endParaRPr lang="zh-CN" altLang="en-US"/>
          </a:p>
        </p:txBody>
      </p:sp>
      <p:pic>
        <p:nvPicPr>
          <p:cNvPr id="9" name="图片 8" descr="红色的花&#10;&#10;描述已自动生成">
            <a:extLst>
              <a:ext uri="{FF2B5EF4-FFF2-40B4-BE49-F238E27FC236}">
                <a16:creationId xmlns:a16="http://schemas.microsoft.com/office/drawing/2014/main" id="{A6D488AD-93EF-2DE9-41DE-428B8DE29DF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
            <a:ext cx="1548985" cy="1641987"/>
          </a:xfrm>
          <a:prstGeom prst="rect">
            <a:avLst/>
          </a:prstGeom>
        </p:spPr>
      </p:pic>
      <p:sp>
        <p:nvSpPr>
          <p:cNvPr id="10" name="任意多边形: 形状 9">
            <a:extLst>
              <a:ext uri="{FF2B5EF4-FFF2-40B4-BE49-F238E27FC236}">
                <a16:creationId xmlns:a16="http://schemas.microsoft.com/office/drawing/2014/main" id="{16319791-57BC-3177-1D7A-FD437154EE3F}"/>
              </a:ext>
            </a:extLst>
          </p:cNvPr>
          <p:cNvSpPr/>
          <p:nvPr userDrawn="1"/>
        </p:nvSpPr>
        <p:spPr>
          <a:xfrm rot="18389171">
            <a:off x="10654528" y="351627"/>
            <a:ext cx="306894" cy="306888"/>
          </a:xfrm>
          <a:custGeom>
            <a:avLst/>
            <a:gdLst>
              <a:gd name="connsiteX0" fmla="*/ 891418 w 1787310"/>
              <a:gd name="connsiteY0" fmla="*/ 1333886 h 1787272"/>
              <a:gd name="connsiteX1" fmla="*/ 891505 w 1787310"/>
              <a:gd name="connsiteY1" fmla="*/ 1333886 h 1787272"/>
              <a:gd name="connsiteX2" fmla="*/ 935190 w 1787310"/>
              <a:gd name="connsiteY2" fmla="*/ 1377658 h 1787272"/>
              <a:gd name="connsiteX3" fmla="*/ 891418 w 1787310"/>
              <a:gd name="connsiteY3" fmla="*/ 1421343 h 1787272"/>
              <a:gd name="connsiteX4" fmla="*/ 847733 w 1787310"/>
              <a:gd name="connsiteY4" fmla="*/ 1377571 h 1787272"/>
              <a:gd name="connsiteX5" fmla="*/ 847733 w 1787310"/>
              <a:gd name="connsiteY5" fmla="*/ 1377484 h 1787272"/>
              <a:gd name="connsiteX6" fmla="*/ 891418 w 1787310"/>
              <a:gd name="connsiteY6" fmla="*/ 1333886 h 1787272"/>
              <a:gd name="connsiteX7" fmla="*/ 1104232 w 1787310"/>
              <a:gd name="connsiteY7" fmla="*/ 1036977 h 1787272"/>
              <a:gd name="connsiteX8" fmla="*/ 1187299 w 1787310"/>
              <a:gd name="connsiteY8" fmla="*/ 1088752 h 1787272"/>
              <a:gd name="connsiteX9" fmla="*/ 1157878 w 1787310"/>
              <a:gd name="connsiteY9" fmla="*/ 1268144 h 1787272"/>
              <a:gd name="connsiteX10" fmla="*/ 978486 w 1787310"/>
              <a:gd name="connsiteY10" fmla="*/ 1238723 h 1787272"/>
              <a:gd name="connsiteX11" fmla="*/ 978226 w 1787310"/>
              <a:gd name="connsiteY11" fmla="*/ 1238290 h 1787272"/>
              <a:gd name="connsiteX12" fmla="*/ 978209 w 1787310"/>
              <a:gd name="connsiteY12" fmla="*/ 1238266 h 1787272"/>
              <a:gd name="connsiteX13" fmla="*/ 1007883 w 1787310"/>
              <a:gd name="connsiteY13" fmla="*/ 1059349 h 1787272"/>
              <a:gd name="connsiteX14" fmla="*/ 1008706 w 1787310"/>
              <a:gd name="connsiteY14" fmla="*/ 1058743 h 1787272"/>
              <a:gd name="connsiteX15" fmla="*/ 1008792 w 1787310"/>
              <a:gd name="connsiteY15" fmla="*/ 1058700 h 1787272"/>
              <a:gd name="connsiteX16" fmla="*/ 1104232 w 1787310"/>
              <a:gd name="connsiteY16" fmla="*/ 1036977 h 1787272"/>
              <a:gd name="connsiteX17" fmla="*/ 615663 w 1787310"/>
              <a:gd name="connsiteY17" fmla="*/ 976253 h 1787272"/>
              <a:gd name="connsiteX18" fmla="*/ 718405 w 1787310"/>
              <a:gd name="connsiteY18" fmla="*/ 1039888 h 1787272"/>
              <a:gd name="connsiteX19" fmla="*/ 682483 w 1787310"/>
              <a:gd name="connsiteY19" fmla="*/ 1260530 h 1787272"/>
              <a:gd name="connsiteX20" fmla="*/ 461840 w 1787310"/>
              <a:gd name="connsiteY20" fmla="*/ 1224607 h 1787272"/>
              <a:gd name="connsiteX21" fmla="*/ 461624 w 1787310"/>
              <a:gd name="connsiteY21" fmla="*/ 1224348 h 1787272"/>
              <a:gd name="connsiteX22" fmla="*/ 461604 w 1787310"/>
              <a:gd name="connsiteY22" fmla="*/ 1224320 h 1787272"/>
              <a:gd name="connsiteX23" fmla="*/ 497819 w 1787310"/>
              <a:gd name="connsiteY23" fmla="*/ 1003974 h 1787272"/>
              <a:gd name="connsiteX24" fmla="*/ 497992 w 1787310"/>
              <a:gd name="connsiteY24" fmla="*/ 1003801 h 1787272"/>
              <a:gd name="connsiteX25" fmla="*/ 615663 w 1787310"/>
              <a:gd name="connsiteY25" fmla="*/ 976253 h 1787272"/>
              <a:gd name="connsiteX26" fmla="*/ 359247 w 1787310"/>
              <a:gd name="connsiteY26" fmla="*/ 792480 h 1787272"/>
              <a:gd name="connsiteX27" fmla="*/ 392440 w 1787310"/>
              <a:gd name="connsiteY27" fmla="*/ 809830 h 1787272"/>
              <a:gd name="connsiteX28" fmla="*/ 386386 w 1787310"/>
              <a:gd name="connsiteY28" fmla="*/ 879061 h 1787272"/>
              <a:gd name="connsiteX29" fmla="*/ 317155 w 1787310"/>
              <a:gd name="connsiteY29" fmla="*/ 873007 h 1787272"/>
              <a:gd name="connsiteX30" fmla="*/ 323209 w 1787310"/>
              <a:gd name="connsiteY30" fmla="*/ 803776 h 1787272"/>
              <a:gd name="connsiteX31" fmla="*/ 323469 w 1787310"/>
              <a:gd name="connsiteY31" fmla="*/ 803560 h 1787272"/>
              <a:gd name="connsiteX32" fmla="*/ 359247 w 1787310"/>
              <a:gd name="connsiteY32" fmla="*/ 792480 h 1787272"/>
              <a:gd name="connsiteX33" fmla="*/ 1277983 w 1787310"/>
              <a:gd name="connsiteY33" fmla="*/ 777849 h 1787272"/>
              <a:gd name="connsiteX34" fmla="*/ 1319394 w 1787310"/>
              <a:gd name="connsiteY34" fmla="*/ 802348 h 1787272"/>
              <a:gd name="connsiteX35" fmla="*/ 1319264 w 1787310"/>
              <a:gd name="connsiteY35" fmla="*/ 802434 h 1787272"/>
              <a:gd name="connsiteX36" fmla="*/ 1319307 w 1787310"/>
              <a:gd name="connsiteY36" fmla="*/ 802494 h 1787272"/>
              <a:gd name="connsiteX37" fmla="*/ 1304803 w 1787310"/>
              <a:gd name="connsiteY37" fmla="*/ 890021 h 1787272"/>
              <a:gd name="connsiteX38" fmla="*/ 1304744 w 1787310"/>
              <a:gd name="connsiteY38" fmla="*/ 890064 h 1787272"/>
              <a:gd name="connsiteX39" fmla="*/ 1217217 w 1787310"/>
              <a:gd name="connsiteY39" fmla="*/ 875560 h 1787272"/>
              <a:gd name="connsiteX40" fmla="*/ 1231378 w 1787310"/>
              <a:gd name="connsiteY40" fmla="*/ 789808 h 1787272"/>
              <a:gd name="connsiteX41" fmla="*/ 1277983 w 1787310"/>
              <a:gd name="connsiteY41" fmla="*/ 777849 h 1787272"/>
              <a:gd name="connsiteX42" fmla="*/ 1236088 w 1787310"/>
              <a:gd name="connsiteY42" fmla="*/ 401876 h 1787272"/>
              <a:gd name="connsiteX43" fmla="*/ 1259559 w 1787310"/>
              <a:gd name="connsiteY43" fmla="*/ 415633 h 1787272"/>
              <a:gd name="connsiteX44" fmla="*/ 1260393 w 1787310"/>
              <a:gd name="connsiteY44" fmla="*/ 416787 h 1787272"/>
              <a:gd name="connsiteX45" fmla="*/ 1251389 w 1787310"/>
              <a:gd name="connsiteY45" fmla="*/ 466244 h 1787272"/>
              <a:gd name="connsiteX46" fmla="*/ 1201933 w 1787310"/>
              <a:gd name="connsiteY46" fmla="*/ 457240 h 1787272"/>
              <a:gd name="connsiteX47" fmla="*/ 1201673 w 1787310"/>
              <a:gd name="connsiteY47" fmla="*/ 456850 h 1787272"/>
              <a:gd name="connsiteX48" fmla="*/ 1209764 w 1787310"/>
              <a:gd name="connsiteY48" fmla="*/ 408744 h 1787272"/>
              <a:gd name="connsiteX49" fmla="*/ 1236088 w 1787310"/>
              <a:gd name="connsiteY49" fmla="*/ 401876 h 1787272"/>
              <a:gd name="connsiteX50" fmla="*/ 821907 w 1787310"/>
              <a:gd name="connsiteY50" fmla="*/ 365748 h 1787272"/>
              <a:gd name="connsiteX51" fmla="*/ 868827 w 1787310"/>
              <a:gd name="connsiteY51" fmla="*/ 368923 h 1787272"/>
              <a:gd name="connsiteX52" fmla="*/ 1028189 w 1787310"/>
              <a:gd name="connsiteY52" fmla="*/ 467889 h 1787272"/>
              <a:gd name="connsiteX53" fmla="*/ 1028449 w 1787310"/>
              <a:gd name="connsiteY53" fmla="*/ 467197 h 1787272"/>
              <a:gd name="connsiteX54" fmla="*/ 1029779 w 1787310"/>
              <a:gd name="connsiteY54" fmla="*/ 469046 h 1787272"/>
              <a:gd name="connsiteX55" fmla="*/ 972251 w 1787310"/>
              <a:gd name="connsiteY55" fmla="*/ 811167 h 1787272"/>
              <a:gd name="connsiteX56" fmla="*/ 630130 w 1787310"/>
              <a:gd name="connsiteY56" fmla="*/ 753640 h 1787272"/>
              <a:gd name="connsiteX57" fmla="*/ 686155 w 1787310"/>
              <a:gd name="connsiteY57" fmla="*/ 411605 h 1787272"/>
              <a:gd name="connsiteX58" fmla="*/ 821907 w 1787310"/>
              <a:gd name="connsiteY58" fmla="*/ 365748 h 1787272"/>
              <a:gd name="connsiteX59" fmla="*/ 899026 w 1787310"/>
              <a:gd name="connsiteY59" fmla="*/ 253047 h 1787272"/>
              <a:gd name="connsiteX60" fmla="*/ 361093 w 1787310"/>
              <a:gd name="connsiteY60" fmla="*/ 535084 h 1787272"/>
              <a:gd name="connsiteX61" fmla="*/ 311259 w 1787310"/>
              <a:gd name="connsiteY61" fmla="*/ 620982 h 1787272"/>
              <a:gd name="connsiteX62" fmla="*/ 248100 w 1787310"/>
              <a:gd name="connsiteY62" fmla="*/ 899710 h 1787272"/>
              <a:gd name="connsiteX63" fmla="*/ 894882 w 1787310"/>
              <a:gd name="connsiteY63" fmla="*/ 1546596 h 1787272"/>
              <a:gd name="connsiteX64" fmla="*/ 894926 w 1787310"/>
              <a:gd name="connsiteY64" fmla="*/ 1546596 h 1787272"/>
              <a:gd name="connsiteX65" fmla="*/ 1429230 w 1787310"/>
              <a:gd name="connsiteY65" fmla="*/ 1264613 h 1787272"/>
              <a:gd name="connsiteX66" fmla="*/ 1259926 w 1787310"/>
              <a:gd name="connsiteY66" fmla="*/ 365780 h 1787272"/>
              <a:gd name="connsiteX67" fmla="*/ 899026 w 1787310"/>
              <a:gd name="connsiteY67" fmla="*/ 253047 h 1787272"/>
              <a:gd name="connsiteX68" fmla="*/ 889574 w 1787310"/>
              <a:gd name="connsiteY68" fmla="*/ 22 h 1787272"/>
              <a:gd name="connsiteX69" fmla="*/ 960172 w 1787310"/>
              <a:gd name="connsiteY69" fmla="*/ 74161 h 1787272"/>
              <a:gd name="connsiteX70" fmla="*/ 960172 w 1787310"/>
              <a:gd name="connsiteY70" fmla="*/ 155426 h 1787272"/>
              <a:gd name="connsiteX71" fmla="*/ 1202626 w 1787310"/>
              <a:gd name="connsiteY71" fmla="*/ 218811 h 1787272"/>
              <a:gd name="connsiteX72" fmla="*/ 1250554 w 1787310"/>
              <a:gd name="connsiteY72" fmla="*/ 135554 h 1787272"/>
              <a:gd name="connsiteX73" fmla="*/ 1251291 w 1787310"/>
              <a:gd name="connsiteY73" fmla="*/ 134125 h 1787272"/>
              <a:gd name="connsiteX74" fmla="*/ 1350221 w 1787310"/>
              <a:gd name="connsiteY74" fmla="*/ 107541 h 1787272"/>
              <a:gd name="connsiteX75" fmla="*/ 1350322 w 1787310"/>
              <a:gd name="connsiteY75" fmla="*/ 107600 h 1787272"/>
              <a:gd name="connsiteX76" fmla="*/ 1376674 w 1787310"/>
              <a:gd name="connsiteY76" fmla="*/ 206082 h 1787272"/>
              <a:gd name="connsiteX77" fmla="*/ 1377020 w 1787310"/>
              <a:gd name="connsiteY77" fmla="*/ 206082 h 1787272"/>
              <a:gd name="connsiteX78" fmla="*/ 1328443 w 1787310"/>
              <a:gd name="connsiteY78" fmla="*/ 290335 h 1787272"/>
              <a:gd name="connsiteX79" fmla="*/ 1510630 w 1787310"/>
              <a:gd name="connsiteY79" fmla="*/ 475336 h 1787272"/>
              <a:gd name="connsiteX80" fmla="*/ 1601551 w 1787310"/>
              <a:gd name="connsiteY80" fmla="*/ 422906 h 1787272"/>
              <a:gd name="connsiteX81" fmla="*/ 1602979 w 1787310"/>
              <a:gd name="connsiteY81" fmla="*/ 421780 h 1787272"/>
              <a:gd name="connsiteX82" fmla="*/ 1700199 w 1787310"/>
              <a:gd name="connsiteY82" fmla="*/ 447892 h 1787272"/>
              <a:gd name="connsiteX83" fmla="*/ 1675369 w 1787310"/>
              <a:gd name="connsiteY83" fmla="*/ 547337 h 1787272"/>
              <a:gd name="connsiteX84" fmla="*/ 1673594 w 1787310"/>
              <a:gd name="connsiteY84" fmla="*/ 548073 h 1787272"/>
              <a:gd name="connsiteX85" fmla="*/ 1673594 w 1787310"/>
              <a:gd name="connsiteY85" fmla="*/ 548419 h 1787272"/>
              <a:gd name="connsiteX86" fmla="*/ 1580596 w 1787310"/>
              <a:gd name="connsiteY86" fmla="*/ 602235 h 1787272"/>
              <a:gd name="connsiteX87" fmla="*/ 1638612 w 1787310"/>
              <a:gd name="connsiteY87" fmla="*/ 826030 h 1787272"/>
              <a:gd name="connsiteX88" fmla="*/ 1715504 w 1787310"/>
              <a:gd name="connsiteY88" fmla="*/ 826376 h 1787272"/>
              <a:gd name="connsiteX89" fmla="*/ 1715288 w 1787310"/>
              <a:gd name="connsiteY89" fmla="*/ 826203 h 1787272"/>
              <a:gd name="connsiteX90" fmla="*/ 1787310 w 1787310"/>
              <a:gd name="connsiteY90" fmla="*/ 898225 h 1787272"/>
              <a:gd name="connsiteX91" fmla="*/ 1715288 w 1787310"/>
              <a:gd name="connsiteY91" fmla="*/ 970247 h 1787272"/>
              <a:gd name="connsiteX92" fmla="*/ 1638309 w 1787310"/>
              <a:gd name="connsiteY92" fmla="*/ 970247 h 1787272"/>
              <a:gd name="connsiteX93" fmla="*/ 1584449 w 1787310"/>
              <a:gd name="connsiteY93" fmla="*/ 1185642 h 1787272"/>
              <a:gd name="connsiteX94" fmla="*/ 1672512 w 1787310"/>
              <a:gd name="connsiteY94" fmla="*/ 1236297 h 1787272"/>
              <a:gd name="connsiteX95" fmla="*/ 1672512 w 1787310"/>
              <a:gd name="connsiteY95" fmla="*/ 1236687 h 1787272"/>
              <a:gd name="connsiteX96" fmla="*/ 1674287 w 1787310"/>
              <a:gd name="connsiteY96" fmla="*/ 1237423 h 1787272"/>
              <a:gd name="connsiteX97" fmla="*/ 1699761 w 1787310"/>
              <a:gd name="connsiteY97" fmla="*/ 1332167 h 1787272"/>
              <a:gd name="connsiteX98" fmla="*/ 1601940 w 1787310"/>
              <a:gd name="connsiteY98" fmla="*/ 1362980 h 1787272"/>
              <a:gd name="connsiteX99" fmla="*/ 1600555 w 1787310"/>
              <a:gd name="connsiteY99" fmla="*/ 1361984 h 1787272"/>
              <a:gd name="connsiteX100" fmla="*/ 1600555 w 1787310"/>
              <a:gd name="connsiteY100" fmla="*/ 1362374 h 1787272"/>
              <a:gd name="connsiteX101" fmla="*/ 1516648 w 1787310"/>
              <a:gd name="connsiteY101" fmla="*/ 1314099 h 1787272"/>
              <a:gd name="connsiteX102" fmla="*/ 1361391 w 1787310"/>
              <a:gd name="connsiteY102" fmla="*/ 1482951 h 1787272"/>
              <a:gd name="connsiteX103" fmla="*/ 1415640 w 1787310"/>
              <a:gd name="connsiteY103" fmla="*/ 1577379 h 1787272"/>
              <a:gd name="connsiteX104" fmla="*/ 1389901 w 1787310"/>
              <a:gd name="connsiteY104" fmla="*/ 1673406 h 1787272"/>
              <a:gd name="connsiteX105" fmla="*/ 1290083 w 1787310"/>
              <a:gd name="connsiteY105" fmla="*/ 1649855 h 1787272"/>
              <a:gd name="connsiteX106" fmla="*/ 1239774 w 1787310"/>
              <a:gd name="connsiteY106" fmla="*/ 1562355 h 1787272"/>
              <a:gd name="connsiteX107" fmla="*/ 959696 w 1787310"/>
              <a:gd name="connsiteY107" fmla="*/ 1643837 h 1787272"/>
              <a:gd name="connsiteX108" fmla="*/ 959696 w 1787310"/>
              <a:gd name="connsiteY108" fmla="*/ 1720427 h 1787272"/>
              <a:gd name="connsiteX109" fmla="*/ 958960 w 1787310"/>
              <a:gd name="connsiteY109" fmla="*/ 1720427 h 1787272"/>
              <a:gd name="connsiteX110" fmla="*/ 892290 w 1787310"/>
              <a:gd name="connsiteY110" fmla="*/ 1787096 h 1787272"/>
              <a:gd name="connsiteX111" fmla="*/ 815652 w 1787310"/>
              <a:gd name="connsiteY111" fmla="*/ 1720427 h 1787272"/>
              <a:gd name="connsiteX112" fmla="*/ 814829 w 1787310"/>
              <a:gd name="connsiteY112" fmla="*/ 1720427 h 1787272"/>
              <a:gd name="connsiteX113" fmla="*/ 814829 w 1787310"/>
              <a:gd name="connsiteY113" fmla="*/ 1642842 h 1787272"/>
              <a:gd name="connsiteX114" fmla="*/ 543583 w 1787310"/>
              <a:gd name="connsiteY114" fmla="*/ 1559584 h 1787272"/>
              <a:gd name="connsiteX115" fmla="*/ 491628 w 1787310"/>
              <a:gd name="connsiteY115" fmla="*/ 1650202 h 1787272"/>
              <a:gd name="connsiteX116" fmla="*/ 396500 w 1787310"/>
              <a:gd name="connsiteY116" fmla="*/ 1675752 h 1787272"/>
              <a:gd name="connsiteX117" fmla="*/ 366072 w 1787310"/>
              <a:gd name="connsiteY117" fmla="*/ 1577812 h 1787272"/>
              <a:gd name="connsiteX118" fmla="*/ 423092 w 1787310"/>
              <a:gd name="connsiteY118" fmla="*/ 1479098 h 1787272"/>
              <a:gd name="connsiteX119" fmla="*/ 270259 w 1787310"/>
              <a:gd name="connsiteY119" fmla="*/ 1309597 h 1787272"/>
              <a:gd name="connsiteX120" fmla="*/ 187001 w 1787310"/>
              <a:gd name="connsiteY120" fmla="*/ 1358217 h 1787272"/>
              <a:gd name="connsiteX121" fmla="*/ 91058 w 1787310"/>
              <a:gd name="connsiteY121" fmla="*/ 1332394 h 1787272"/>
              <a:gd name="connsiteX122" fmla="*/ 114698 w 1787310"/>
              <a:gd name="connsiteY122" fmla="*/ 1232661 h 1787272"/>
              <a:gd name="connsiteX123" fmla="*/ 203151 w 1787310"/>
              <a:gd name="connsiteY123" fmla="*/ 1181615 h 1787272"/>
              <a:gd name="connsiteX124" fmla="*/ 151196 w 1787310"/>
              <a:gd name="connsiteY124" fmla="*/ 971156 h 1787272"/>
              <a:gd name="connsiteX125" fmla="*/ 78417 w 1787310"/>
              <a:gd name="connsiteY125" fmla="*/ 971156 h 1787272"/>
              <a:gd name="connsiteX126" fmla="*/ 69757 w 1787310"/>
              <a:gd name="connsiteY126" fmla="*/ 971762 h 1787272"/>
              <a:gd name="connsiteX127" fmla="*/ 81 w 1787310"/>
              <a:gd name="connsiteY127" fmla="*/ 902791 h 1787272"/>
              <a:gd name="connsiteX128" fmla="*/ 69021 w 1787310"/>
              <a:gd name="connsiteY128" fmla="*/ 827025 h 1787272"/>
              <a:gd name="connsiteX129" fmla="*/ 69021 w 1787310"/>
              <a:gd name="connsiteY129" fmla="*/ 825986 h 1787272"/>
              <a:gd name="connsiteX130" fmla="*/ 150936 w 1787310"/>
              <a:gd name="connsiteY130" fmla="*/ 825986 h 1787272"/>
              <a:gd name="connsiteX131" fmla="*/ 212546 w 1787310"/>
              <a:gd name="connsiteY131" fmla="*/ 595351 h 1787272"/>
              <a:gd name="connsiteX132" fmla="*/ 131973 w 1787310"/>
              <a:gd name="connsiteY132" fmla="*/ 548809 h 1787272"/>
              <a:gd name="connsiteX133" fmla="*/ 106111 w 1787310"/>
              <a:gd name="connsiteY133" fmla="*/ 452222 h 1787272"/>
              <a:gd name="connsiteX134" fmla="*/ 204493 w 1787310"/>
              <a:gd name="connsiteY134" fmla="*/ 423252 h 1787272"/>
              <a:gd name="connsiteX135" fmla="*/ 284243 w 1787310"/>
              <a:gd name="connsiteY135" fmla="*/ 469405 h 1787272"/>
              <a:gd name="connsiteX136" fmla="*/ 463270 w 1787310"/>
              <a:gd name="connsiteY136" fmla="*/ 289989 h 1787272"/>
              <a:gd name="connsiteX137" fmla="*/ 414952 w 1787310"/>
              <a:gd name="connsiteY137" fmla="*/ 206472 h 1787272"/>
              <a:gd name="connsiteX138" fmla="*/ 413669 w 1787310"/>
              <a:gd name="connsiteY138" fmla="*/ 204246 h 1787272"/>
              <a:gd name="connsiteX139" fmla="*/ 442007 w 1787310"/>
              <a:gd name="connsiteY139" fmla="*/ 105744 h 1787272"/>
              <a:gd name="connsiteX140" fmla="*/ 540509 w 1787310"/>
              <a:gd name="connsiteY140" fmla="*/ 134082 h 1787272"/>
              <a:gd name="connsiteX141" fmla="*/ 588783 w 1787310"/>
              <a:gd name="connsiteY141" fmla="*/ 218031 h 1787272"/>
              <a:gd name="connsiteX142" fmla="*/ 815435 w 1787310"/>
              <a:gd name="connsiteY142" fmla="*/ 156422 h 1787272"/>
              <a:gd name="connsiteX143" fmla="*/ 815435 w 1787310"/>
              <a:gd name="connsiteY143" fmla="*/ 74161 h 1787272"/>
              <a:gd name="connsiteX144" fmla="*/ 815435 w 1787310"/>
              <a:gd name="connsiteY144" fmla="*/ 70620 h 1787272"/>
              <a:gd name="connsiteX145" fmla="*/ 889574 w 1787310"/>
              <a:gd name="connsiteY145" fmla="*/ 22 h 1787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787310" h="1787272">
                <a:moveTo>
                  <a:pt x="891418" y="1333886"/>
                </a:moveTo>
                <a:lnTo>
                  <a:pt x="891505" y="1333886"/>
                </a:lnTo>
                <a:cubicBezTo>
                  <a:pt x="915655" y="1333910"/>
                  <a:pt x="935214" y="1353507"/>
                  <a:pt x="935190" y="1377658"/>
                </a:cubicBezTo>
                <a:cubicBezTo>
                  <a:pt x="935166" y="1401808"/>
                  <a:pt x="915569" y="1421367"/>
                  <a:pt x="891418" y="1421343"/>
                </a:cubicBezTo>
                <a:cubicBezTo>
                  <a:pt x="867268" y="1421319"/>
                  <a:pt x="847709" y="1401722"/>
                  <a:pt x="847733" y="1377571"/>
                </a:cubicBezTo>
                <a:cubicBezTo>
                  <a:pt x="847733" y="1377542"/>
                  <a:pt x="847733" y="1377513"/>
                  <a:pt x="847733" y="1377484"/>
                </a:cubicBezTo>
                <a:cubicBezTo>
                  <a:pt x="847757" y="1353382"/>
                  <a:pt x="867315" y="1333862"/>
                  <a:pt x="891418" y="1333886"/>
                </a:cubicBezTo>
                <a:close/>
                <a:moveTo>
                  <a:pt x="1104232" y="1036977"/>
                </a:moveTo>
                <a:cubicBezTo>
                  <a:pt x="1136505" y="1042410"/>
                  <a:pt x="1166716" y="1060093"/>
                  <a:pt x="1187299" y="1088752"/>
                </a:cubicBezTo>
                <a:cubicBezTo>
                  <a:pt x="1228713" y="1146414"/>
                  <a:pt x="1215540" y="1226731"/>
                  <a:pt x="1157878" y="1268144"/>
                </a:cubicBezTo>
                <a:cubicBezTo>
                  <a:pt x="1100216" y="1309557"/>
                  <a:pt x="1019899" y="1296385"/>
                  <a:pt x="978486" y="1238723"/>
                </a:cubicBezTo>
                <a:lnTo>
                  <a:pt x="978226" y="1238290"/>
                </a:lnTo>
                <a:cubicBezTo>
                  <a:pt x="978220" y="1238282"/>
                  <a:pt x="978214" y="1238274"/>
                  <a:pt x="978209" y="1238266"/>
                </a:cubicBezTo>
                <a:cubicBezTo>
                  <a:pt x="936997" y="1180665"/>
                  <a:pt x="950282" y="1100561"/>
                  <a:pt x="1007883" y="1059349"/>
                </a:cubicBezTo>
                <a:lnTo>
                  <a:pt x="1008706" y="1058743"/>
                </a:lnTo>
                <a:lnTo>
                  <a:pt x="1008792" y="1058700"/>
                </a:lnTo>
                <a:cubicBezTo>
                  <a:pt x="1037624" y="1038360"/>
                  <a:pt x="1071959" y="1031543"/>
                  <a:pt x="1104232" y="1036977"/>
                </a:cubicBezTo>
                <a:close/>
                <a:moveTo>
                  <a:pt x="615663" y="976253"/>
                </a:moveTo>
                <a:cubicBezTo>
                  <a:pt x="655542" y="982782"/>
                  <a:pt x="692933" y="1004508"/>
                  <a:pt x="718405" y="1039888"/>
                </a:cubicBezTo>
                <a:cubicBezTo>
                  <a:pt x="769414" y="1110736"/>
                  <a:pt x="753331" y="1209521"/>
                  <a:pt x="682483" y="1260530"/>
                </a:cubicBezTo>
                <a:cubicBezTo>
                  <a:pt x="611634" y="1311539"/>
                  <a:pt x="512849" y="1295456"/>
                  <a:pt x="461840" y="1224607"/>
                </a:cubicBezTo>
                <a:lnTo>
                  <a:pt x="461624" y="1224348"/>
                </a:lnTo>
                <a:cubicBezTo>
                  <a:pt x="461617" y="1224338"/>
                  <a:pt x="461611" y="1224329"/>
                  <a:pt x="461604" y="1224320"/>
                </a:cubicBezTo>
                <a:cubicBezTo>
                  <a:pt x="410758" y="1153472"/>
                  <a:pt x="426972" y="1054820"/>
                  <a:pt x="497819" y="1003974"/>
                </a:cubicBezTo>
                <a:lnTo>
                  <a:pt x="497992" y="1003801"/>
                </a:lnTo>
                <a:cubicBezTo>
                  <a:pt x="533417" y="978392"/>
                  <a:pt x="575784" y="969724"/>
                  <a:pt x="615663" y="976253"/>
                </a:cubicBezTo>
                <a:close/>
                <a:moveTo>
                  <a:pt x="359247" y="792480"/>
                </a:moveTo>
                <a:cubicBezTo>
                  <a:pt x="371719" y="793614"/>
                  <a:pt x="383760" y="799486"/>
                  <a:pt x="392440" y="809830"/>
                </a:cubicBezTo>
                <a:cubicBezTo>
                  <a:pt x="409886" y="830619"/>
                  <a:pt x="407175" y="861615"/>
                  <a:pt x="386386" y="879061"/>
                </a:cubicBezTo>
                <a:cubicBezTo>
                  <a:pt x="365597" y="896507"/>
                  <a:pt x="334601" y="893796"/>
                  <a:pt x="317155" y="873007"/>
                </a:cubicBezTo>
                <a:cubicBezTo>
                  <a:pt x="299709" y="852218"/>
                  <a:pt x="302420" y="821222"/>
                  <a:pt x="323209" y="803776"/>
                </a:cubicBezTo>
                <a:lnTo>
                  <a:pt x="323469" y="803560"/>
                </a:lnTo>
                <a:cubicBezTo>
                  <a:pt x="333873" y="794951"/>
                  <a:pt x="346775" y="791347"/>
                  <a:pt x="359247" y="792480"/>
                </a:cubicBezTo>
                <a:close/>
                <a:moveTo>
                  <a:pt x="1277983" y="777849"/>
                </a:moveTo>
                <a:cubicBezTo>
                  <a:pt x="1293911" y="780118"/>
                  <a:pt x="1308973" y="788464"/>
                  <a:pt x="1319394" y="802348"/>
                </a:cubicBezTo>
                <a:lnTo>
                  <a:pt x="1319264" y="802434"/>
                </a:lnTo>
                <a:cubicBezTo>
                  <a:pt x="1319278" y="802454"/>
                  <a:pt x="1319293" y="802474"/>
                  <a:pt x="1319307" y="802494"/>
                </a:cubicBezTo>
                <a:cubicBezTo>
                  <a:pt x="1339472" y="830669"/>
                  <a:pt x="1332978" y="869856"/>
                  <a:pt x="1304803" y="890021"/>
                </a:cubicBezTo>
                <a:cubicBezTo>
                  <a:pt x="1304784" y="890035"/>
                  <a:pt x="1304764" y="890049"/>
                  <a:pt x="1304744" y="890064"/>
                </a:cubicBezTo>
                <a:cubicBezTo>
                  <a:pt x="1276569" y="910229"/>
                  <a:pt x="1237382" y="903735"/>
                  <a:pt x="1217217" y="875560"/>
                </a:cubicBezTo>
                <a:cubicBezTo>
                  <a:pt x="1198235" y="847791"/>
                  <a:pt x="1204476" y="810000"/>
                  <a:pt x="1231378" y="789808"/>
                </a:cubicBezTo>
                <a:cubicBezTo>
                  <a:pt x="1245262" y="779387"/>
                  <a:pt x="1262056" y="775580"/>
                  <a:pt x="1277983" y="777849"/>
                </a:cubicBezTo>
                <a:close/>
                <a:moveTo>
                  <a:pt x="1236088" y="401876"/>
                </a:moveTo>
                <a:cubicBezTo>
                  <a:pt x="1245100" y="403122"/>
                  <a:pt x="1253635" y="407806"/>
                  <a:pt x="1259559" y="415633"/>
                </a:cubicBezTo>
                <a:cubicBezTo>
                  <a:pt x="1259845" y="416012"/>
                  <a:pt x="1260123" y="416397"/>
                  <a:pt x="1260393" y="416787"/>
                </a:cubicBezTo>
                <a:cubicBezTo>
                  <a:pt x="1271563" y="432931"/>
                  <a:pt x="1267532" y="455073"/>
                  <a:pt x="1251389" y="466244"/>
                </a:cubicBezTo>
                <a:cubicBezTo>
                  <a:pt x="1235246" y="477414"/>
                  <a:pt x="1213103" y="473383"/>
                  <a:pt x="1201933" y="457240"/>
                </a:cubicBezTo>
                <a:lnTo>
                  <a:pt x="1201673" y="456850"/>
                </a:lnTo>
                <a:cubicBezTo>
                  <a:pt x="1191205" y="441202"/>
                  <a:pt x="1194753" y="420106"/>
                  <a:pt x="1209764" y="408744"/>
                </a:cubicBezTo>
                <a:cubicBezTo>
                  <a:pt x="1217591" y="402820"/>
                  <a:pt x="1227077" y="400629"/>
                  <a:pt x="1236088" y="401876"/>
                </a:cubicBezTo>
                <a:close/>
                <a:moveTo>
                  <a:pt x="821907" y="365748"/>
                </a:moveTo>
                <a:cubicBezTo>
                  <a:pt x="837637" y="365306"/>
                  <a:pt x="853354" y="366376"/>
                  <a:pt x="868827" y="368923"/>
                </a:cubicBezTo>
                <a:cubicBezTo>
                  <a:pt x="930721" y="379108"/>
                  <a:pt x="988730" y="412901"/>
                  <a:pt x="1028189" y="467889"/>
                </a:cubicBezTo>
                <a:lnTo>
                  <a:pt x="1028449" y="467197"/>
                </a:lnTo>
                <a:cubicBezTo>
                  <a:pt x="1028895" y="467811"/>
                  <a:pt x="1029338" y="468428"/>
                  <a:pt x="1029779" y="469046"/>
                </a:cubicBezTo>
                <a:cubicBezTo>
                  <a:pt x="1108367" y="579406"/>
                  <a:pt x="1082611" y="732579"/>
                  <a:pt x="972251" y="811167"/>
                </a:cubicBezTo>
                <a:cubicBezTo>
                  <a:pt x="861891" y="889755"/>
                  <a:pt x="708719" y="863999"/>
                  <a:pt x="630130" y="753640"/>
                </a:cubicBezTo>
                <a:cubicBezTo>
                  <a:pt x="551212" y="643704"/>
                  <a:pt x="576287" y="490618"/>
                  <a:pt x="686155" y="411605"/>
                </a:cubicBezTo>
                <a:cubicBezTo>
                  <a:pt x="727404" y="382022"/>
                  <a:pt x="774717" y="367075"/>
                  <a:pt x="821907" y="365748"/>
                </a:cubicBezTo>
                <a:close/>
                <a:moveTo>
                  <a:pt x="899026" y="253047"/>
                </a:moveTo>
                <a:cubicBezTo>
                  <a:pt x="691412" y="251995"/>
                  <a:pt x="487001" y="350735"/>
                  <a:pt x="361093" y="535084"/>
                </a:cubicBezTo>
                <a:lnTo>
                  <a:pt x="311259" y="620982"/>
                </a:lnTo>
                <a:cubicBezTo>
                  <a:pt x="269688" y="708020"/>
                  <a:pt x="248108" y="803253"/>
                  <a:pt x="248100" y="899710"/>
                </a:cubicBezTo>
                <a:cubicBezTo>
                  <a:pt x="248071" y="1256946"/>
                  <a:pt x="537646" y="1546567"/>
                  <a:pt x="894882" y="1546596"/>
                </a:cubicBezTo>
                <a:lnTo>
                  <a:pt x="894926" y="1546596"/>
                </a:lnTo>
                <a:cubicBezTo>
                  <a:pt x="1108683" y="1546674"/>
                  <a:pt x="1308671" y="1441128"/>
                  <a:pt x="1429230" y="1264613"/>
                </a:cubicBezTo>
                <a:cubicBezTo>
                  <a:pt x="1630684" y="969655"/>
                  <a:pt x="1554884" y="567233"/>
                  <a:pt x="1259926" y="365780"/>
                </a:cubicBezTo>
                <a:cubicBezTo>
                  <a:pt x="1149316" y="290235"/>
                  <a:pt x="1023595" y="253678"/>
                  <a:pt x="899026" y="253047"/>
                </a:cubicBezTo>
                <a:close/>
                <a:moveTo>
                  <a:pt x="889574" y="22"/>
                </a:moveTo>
                <a:cubicBezTo>
                  <a:pt x="929542" y="1000"/>
                  <a:pt x="961149" y="34193"/>
                  <a:pt x="960172" y="74161"/>
                </a:cubicBezTo>
                <a:lnTo>
                  <a:pt x="960172" y="155426"/>
                </a:lnTo>
                <a:cubicBezTo>
                  <a:pt x="1043999" y="162653"/>
                  <a:pt x="1125987" y="184087"/>
                  <a:pt x="1202626" y="218811"/>
                </a:cubicBezTo>
                <a:lnTo>
                  <a:pt x="1250554" y="135554"/>
                </a:lnTo>
                <a:cubicBezTo>
                  <a:pt x="1250901" y="135251"/>
                  <a:pt x="1250901" y="134515"/>
                  <a:pt x="1251291" y="134125"/>
                </a:cubicBezTo>
                <a:cubicBezTo>
                  <a:pt x="1271299" y="99505"/>
                  <a:pt x="1315555" y="87613"/>
                  <a:pt x="1350221" y="107541"/>
                </a:cubicBezTo>
                <a:cubicBezTo>
                  <a:pt x="1350255" y="107561"/>
                  <a:pt x="1350289" y="107581"/>
                  <a:pt x="1350322" y="107600"/>
                </a:cubicBezTo>
                <a:cubicBezTo>
                  <a:pt x="1384794" y="127518"/>
                  <a:pt x="1396592" y="171610"/>
                  <a:pt x="1376674" y="206082"/>
                </a:cubicBezTo>
                <a:lnTo>
                  <a:pt x="1377020" y="206082"/>
                </a:lnTo>
                <a:lnTo>
                  <a:pt x="1328443" y="290335"/>
                </a:lnTo>
                <a:cubicBezTo>
                  <a:pt x="1399298" y="341138"/>
                  <a:pt x="1460919" y="403711"/>
                  <a:pt x="1510630" y="475336"/>
                </a:cubicBezTo>
                <a:lnTo>
                  <a:pt x="1601551" y="422906"/>
                </a:lnTo>
                <a:cubicBezTo>
                  <a:pt x="1601960" y="422452"/>
                  <a:pt x="1602443" y="422072"/>
                  <a:pt x="1602979" y="421780"/>
                </a:cubicBezTo>
                <a:cubicBezTo>
                  <a:pt x="1637131" y="402888"/>
                  <a:pt x="1680109" y="414432"/>
                  <a:pt x="1700199" y="447892"/>
                </a:cubicBezTo>
                <a:cubicBezTo>
                  <a:pt x="1720803" y="482209"/>
                  <a:pt x="1709687" y="526732"/>
                  <a:pt x="1675369" y="547337"/>
                </a:cubicBezTo>
                <a:cubicBezTo>
                  <a:pt x="1674713" y="547380"/>
                  <a:pt x="1674089" y="547639"/>
                  <a:pt x="1673594" y="548073"/>
                </a:cubicBezTo>
                <a:lnTo>
                  <a:pt x="1673594" y="548419"/>
                </a:lnTo>
                <a:lnTo>
                  <a:pt x="1580596" y="602235"/>
                </a:lnTo>
                <a:cubicBezTo>
                  <a:pt x="1611549" y="673330"/>
                  <a:pt x="1631127" y="748851"/>
                  <a:pt x="1638612" y="826030"/>
                </a:cubicBezTo>
                <a:lnTo>
                  <a:pt x="1715504" y="826376"/>
                </a:lnTo>
                <a:lnTo>
                  <a:pt x="1715288" y="826203"/>
                </a:lnTo>
                <a:cubicBezTo>
                  <a:pt x="1755064" y="826203"/>
                  <a:pt x="1787310" y="858448"/>
                  <a:pt x="1787310" y="898225"/>
                </a:cubicBezTo>
                <a:cubicBezTo>
                  <a:pt x="1787310" y="938001"/>
                  <a:pt x="1755064" y="970247"/>
                  <a:pt x="1715288" y="970247"/>
                </a:cubicBezTo>
                <a:lnTo>
                  <a:pt x="1638309" y="970247"/>
                </a:lnTo>
                <a:cubicBezTo>
                  <a:pt x="1631316" y="1044350"/>
                  <a:pt x="1613157" y="1116969"/>
                  <a:pt x="1584449" y="1185642"/>
                </a:cubicBezTo>
                <a:lnTo>
                  <a:pt x="1672512" y="1236297"/>
                </a:lnTo>
                <a:lnTo>
                  <a:pt x="1672512" y="1236687"/>
                </a:lnTo>
                <a:cubicBezTo>
                  <a:pt x="1673124" y="1236879"/>
                  <a:pt x="1673718" y="1237125"/>
                  <a:pt x="1674287" y="1237423"/>
                </a:cubicBezTo>
                <a:cubicBezTo>
                  <a:pt x="1706093" y="1257597"/>
                  <a:pt x="1717162" y="1298762"/>
                  <a:pt x="1699761" y="1332167"/>
                </a:cubicBezTo>
                <a:cubicBezTo>
                  <a:pt x="1681257" y="1367688"/>
                  <a:pt x="1637461" y="1381483"/>
                  <a:pt x="1601940" y="1362980"/>
                </a:cubicBezTo>
                <a:cubicBezTo>
                  <a:pt x="1601291" y="1362720"/>
                  <a:pt x="1601291" y="1362374"/>
                  <a:pt x="1600555" y="1361984"/>
                </a:cubicBezTo>
                <a:lnTo>
                  <a:pt x="1600555" y="1362374"/>
                </a:lnTo>
                <a:lnTo>
                  <a:pt x="1516648" y="1314099"/>
                </a:lnTo>
                <a:cubicBezTo>
                  <a:pt x="1473838" y="1377994"/>
                  <a:pt x="1421476" y="1434941"/>
                  <a:pt x="1361391" y="1482951"/>
                </a:cubicBezTo>
                <a:lnTo>
                  <a:pt x="1415640" y="1577379"/>
                </a:lnTo>
                <a:cubicBezTo>
                  <a:pt x="1433802" y="1611158"/>
                  <a:pt x="1422523" y="1653238"/>
                  <a:pt x="1389901" y="1673406"/>
                </a:cubicBezTo>
                <a:cubicBezTo>
                  <a:pt x="1355834" y="1694466"/>
                  <a:pt x="1311144" y="1683923"/>
                  <a:pt x="1290083" y="1649855"/>
                </a:cubicBezTo>
                <a:lnTo>
                  <a:pt x="1239774" y="1562355"/>
                </a:lnTo>
                <a:cubicBezTo>
                  <a:pt x="1152727" y="1607785"/>
                  <a:pt x="1057528" y="1635481"/>
                  <a:pt x="959696" y="1643837"/>
                </a:cubicBezTo>
                <a:lnTo>
                  <a:pt x="959696" y="1720427"/>
                </a:lnTo>
                <a:lnTo>
                  <a:pt x="958960" y="1720427"/>
                </a:lnTo>
                <a:cubicBezTo>
                  <a:pt x="956473" y="1756167"/>
                  <a:pt x="928030" y="1784610"/>
                  <a:pt x="892290" y="1787096"/>
                </a:cubicBezTo>
                <a:cubicBezTo>
                  <a:pt x="852717" y="1789849"/>
                  <a:pt x="818405" y="1760000"/>
                  <a:pt x="815652" y="1720427"/>
                </a:cubicBezTo>
                <a:lnTo>
                  <a:pt x="814829" y="1720427"/>
                </a:lnTo>
                <a:lnTo>
                  <a:pt x="814829" y="1642842"/>
                </a:lnTo>
                <a:cubicBezTo>
                  <a:pt x="719862" y="1632980"/>
                  <a:pt x="627728" y="1604701"/>
                  <a:pt x="543583" y="1559584"/>
                </a:cubicBezTo>
                <a:lnTo>
                  <a:pt x="491628" y="1650202"/>
                </a:lnTo>
                <a:cubicBezTo>
                  <a:pt x="471454" y="1682250"/>
                  <a:pt x="430017" y="1693379"/>
                  <a:pt x="396500" y="1675752"/>
                </a:cubicBezTo>
                <a:cubicBezTo>
                  <a:pt x="361052" y="1657110"/>
                  <a:pt x="347429" y="1613260"/>
                  <a:pt x="366072" y="1577812"/>
                </a:cubicBezTo>
                <a:lnTo>
                  <a:pt x="423092" y="1479098"/>
                </a:lnTo>
                <a:cubicBezTo>
                  <a:pt x="363895" y="1430624"/>
                  <a:pt x="312369" y="1373477"/>
                  <a:pt x="270259" y="1309597"/>
                </a:cubicBezTo>
                <a:lnTo>
                  <a:pt x="187001" y="1358217"/>
                </a:lnTo>
                <a:cubicBezTo>
                  <a:pt x="153223" y="1376334"/>
                  <a:pt x="111179" y="1365018"/>
                  <a:pt x="91058" y="1332394"/>
                </a:cubicBezTo>
                <a:cubicBezTo>
                  <a:pt x="70045" y="1298325"/>
                  <a:pt x="80629" y="1253673"/>
                  <a:pt x="114698" y="1232661"/>
                </a:cubicBezTo>
                <a:lnTo>
                  <a:pt x="203151" y="1181615"/>
                </a:lnTo>
                <a:cubicBezTo>
                  <a:pt x="175631" y="1114381"/>
                  <a:pt x="158126" y="1043473"/>
                  <a:pt x="151196" y="971156"/>
                </a:cubicBezTo>
                <a:lnTo>
                  <a:pt x="78417" y="971156"/>
                </a:lnTo>
                <a:cubicBezTo>
                  <a:pt x="75543" y="971508"/>
                  <a:pt x="72652" y="971710"/>
                  <a:pt x="69757" y="971762"/>
                </a:cubicBezTo>
                <a:cubicBezTo>
                  <a:pt x="32138" y="970371"/>
                  <a:pt x="1854" y="940394"/>
                  <a:pt x="81" y="902791"/>
                </a:cubicBezTo>
                <a:cubicBezTo>
                  <a:pt x="-1804" y="862831"/>
                  <a:pt x="29062" y="828910"/>
                  <a:pt x="69021" y="827025"/>
                </a:cubicBezTo>
                <a:lnTo>
                  <a:pt x="69021" y="825986"/>
                </a:lnTo>
                <a:lnTo>
                  <a:pt x="150936" y="825986"/>
                </a:lnTo>
                <a:cubicBezTo>
                  <a:pt x="158970" y="746301"/>
                  <a:pt x="179772" y="668428"/>
                  <a:pt x="212546" y="595351"/>
                </a:cubicBezTo>
                <a:lnTo>
                  <a:pt x="131973" y="548809"/>
                </a:lnTo>
                <a:cubicBezTo>
                  <a:pt x="98988" y="528652"/>
                  <a:pt x="87611" y="486165"/>
                  <a:pt x="106111" y="452222"/>
                </a:cubicBezTo>
                <a:cubicBezTo>
                  <a:pt x="125278" y="417055"/>
                  <a:pt x="169325" y="404085"/>
                  <a:pt x="204493" y="423252"/>
                </a:cubicBezTo>
                <a:lnTo>
                  <a:pt x="284243" y="469405"/>
                </a:lnTo>
                <a:cubicBezTo>
                  <a:pt x="333363" y="399922"/>
                  <a:pt x="393894" y="339259"/>
                  <a:pt x="463270" y="289989"/>
                </a:cubicBezTo>
                <a:lnTo>
                  <a:pt x="414952" y="206472"/>
                </a:lnTo>
                <a:cubicBezTo>
                  <a:pt x="414511" y="205737"/>
                  <a:pt x="414084" y="204996"/>
                  <a:pt x="413669" y="204246"/>
                </a:cubicBezTo>
                <a:cubicBezTo>
                  <a:pt x="394294" y="169220"/>
                  <a:pt x="406981" y="125120"/>
                  <a:pt x="442007" y="105744"/>
                </a:cubicBezTo>
                <a:cubicBezTo>
                  <a:pt x="477032" y="86369"/>
                  <a:pt x="521133" y="99056"/>
                  <a:pt x="540509" y="134082"/>
                </a:cubicBezTo>
                <a:lnTo>
                  <a:pt x="588783" y="218031"/>
                </a:lnTo>
                <a:cubicBezTo>
                  <a:pt x="660542" y="185476"/>
                  <a:pt x="737070" y="164674"/>
                  <a:pt x="815435" y="156422"/>
                </a:cubicBezTo>
                <a:lnTo>
                  <a:pt x="815435" y="74161"/>
                </a:lnTo>
                <a:cubicBezTo>
                  <a:pt x="815406" y="72981"/>
                  <a:pt x="815406" y="71800"/>
                  <a:pt x="815435" y="70620"/>
                </a:cubicBezTo>
                <a:cubicBezTo>
                  <a:pt x="816413" y="30652"/>
                  <a:pt x="849606" y="-956"/>
                  <a:pt x="889574" y="22"/>
                </a:cubicBezTo>
                <a:close/>
              </a:path>
            </a:pathLst>
          </a:custGeom>
          <a:solidFill>
            <a:schemeClr val="accent1">
              <a:alpha val="30000"/>
            </a:schemeClr>
          </a:solidFill>
          <a:ln w="1860" cap="flat">
            <a:noFill/>
            <a:prstDash val="solid"/>
            <a:miter/>
          </a:ln>
        </p:spPr>
        <p:txBody>
          <a:bodyPr wrap="square" rtlCol="0" anchor="ctr">
            <a:noAutofit/>
          </a:bodyPr>
          <a:lstStyle/>
          <a:p>
            <a:endParaRPr lang="zh-CN" altLang="en-US"/>
          </a:p>
        </p:txBody>
      </p:sp>
      <p:pic>
        <p:nvPicPr>
          <p:cNvPr id="11" name="图片 10">
            <a:extLst>
              <a:ext uri="{FF2B5EF4-FFF2-40B4-BE49-F238E27FC236}">
                <a16:creationId xmlns:a16="http://schemas.microsoft.com/office/drawing/2014/main" id="{1F72C8DE-C3DA-F302-7AFE-E5902DCFA17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2000" cy="2199370"/>
          </a:xfrm>
          <a:prstGeom prst="rect">
            <a:avLst/>
          </a:prstGeom>
        </p:spPr>
      </p:pic>
      <p:pic>
        <p:nvPicPr>
          <p:cNvPr id="12" name="图片 11">
            <a:extLst>
              <a:ext uri="{FF2B5EF4-FFF2-40B4-BE49-F238E27FC236}">
                <a16:creationId xmlns:a16="http://schemas.microsoft.com/office/drawing/2014/main" id="{EE47BB3B-3C52-8426-A818-F52AEEF3BC2D}"/>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0" y="5259882"/>
            <a:ext cx="12192000" cy="1598118"/>
          </a:xfrm>
          <a:prstGeom prst="rect">
            <a:avLst/>
          </a:prstGeom>
        </p:spPr>
      </p:pic>
      <p:pic>
        <p:nvPicPr>
          <p:cNvPr id="13" name="图片 12" descr="图片包含 游戏机, 猕猴桃, 发动机&#10;&#10;描述已自动生成">
            <a:extLst>
              <a:ext uri="{FF2B5EF4-FFF2-40B4-BE49-F238E27FC236}">
                <a16:creationId xmlns:a16="http://schemas.microsoft.com/office/drawing/2014/main" id="{A8BF68B9-930E-D389-0343-131E95DF8F58}"/>
              </a:ext>
            </a:extLst>
          </p:cNvPr>
          <p:cNvPicPr>
            <a:picLocks noChangeAspect="1"/>
          </p:cNvPicPr>
          <p:nvPr userDrawn="1"/>
        </p:nvPicPr>
        <p:blipFill rotWithShape="1">
          <a:blip r:embed="rId6" cstate="screen">
            <a:alphaModFix/>
            <a:extLst>
              <a:ext uri="{28A0092B-C50C-407E-A947-70E740481C1C}">
                <a14:useLocalDpi xmlns:a14="http://schemas.microsoft.com/office/drawing/2010/main"/>
              </a:ext>
            </a:extLst>
          </a:blip>
          <a:srcRect/>
          <a:stretch/>
        </p:blipFill>
        <p:spPr>
          <a:xfrm>
            <a:off x="10198100" y="5441164"/>
            <a:ext cx="1993900" cy="1416836"/>
          </a:xfrm>
          <a:prstGeom prst="rect">
            <a:avLst/>
          </a:prstGeom>
          <a:effectLst>
            <a:outerShdw blurRad="393700" sx="101000" sy="101000" algn="ctr" rotWithShape="0">
              <a:schemeClr val="bg1">
                <a:alpha val="40000"/>
              </a:schemeClr>
            </a:outerShdw>
          </a:effectLst>
        </p:spPr>
      </p:pic>
    </p:spTree>
    <p:extLst>
      <p:ext uri="{BB962C8B-B14F-4D97-AF65-F5344CB8AC3E}">
        <p14:creationId xmlns:p14="http://schemas.microsoft.com/office/powerpoint/2010/main" val="30604990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9357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圆角 47">
            <a:extLst>
              <a:ext uri="{FF2B5EF4-FFF2-40B4-BE49-F238E27FC236}">
                <a16:creationId xmlns:a16="http://schemas.microsoft.com/office/drawing/2014/main" id="{D8F0EDA4-286F-AA1D-6785-542CC778CDF7}"/>
              </a:ext>
            </a:extLst>
          </p:cNvPr>
          <p:cNvSpPr/>
          <p:nvPr/>
        </p:nvSpPr>
        <p:spPr>
          <a:xfrm>
            <a:off x="2835998" y="4832824"/>
            <a:ext cx="6343984" cy="191337"/>
          </a:xfrm>
          <a:prstGeom prst="roundRect">
            <a:avLst>
              <a:gd name="adj" fmla="val 50000"/>
            </a:avLst>
          </a:prstGeom>
          <a:solidFill>
            <a:schemeClr val="accent1"/>
          </a:solidFill>
          <a:ln w="12700" cap="flat" cmpd="sng" algn="ctr">
            <a:noFill/>
            <a:prstDash val="solid"/>
            <a:miter lim="800000"/>
          </a:ln>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nvGrpSpPr>
          <p:cNvPr id="50" name="组合 49">
            <a:extLst>
              <a:ext uri="{FF2B5EF4-FFF2-40B4-BE49-F238E27FC236}">
                <a16:creationId xmlns:a16="http://schemas.microsoft.com/office/drawing/2014/main" id="{D62520D9-55BC-0ACA-F5E1-41971833F853}"/>
              </a:ext>
            </a:extLst>
          </p:cNvPr>
          <p:cNvGrpSpPr/>
          <p:nvPr/>
        </p:nvGrpSpPr>
        <p:grpSpPr>
          <a:xfrm>
            <a:off x="3912788" y="-2165973"/>
            <a:ext cx="4275786" cy="7247748"/>
            <a:chOff x="4202554" y="-3662234"/>
            <a:chExt cx="4275786" cy="7247748"/>
          </a:xfrm>
        </p:grpSpPr>
        <p:sp>
          <p:nvSpPr>
            <p:cNvPr id="52" name="文本框 51">
              <a:extLst>
                <a:ext uri="{FF2B5EF4-FFF2-40B4-BE49-F238E27FC236}">
                  <a16:creationId xmlns:a16="http://schemas.microsoft.com/office/drawing/2014/main" id="{F573CBC0-D454-97AE-91A3-910F78C1B754}"/>
                </a:ext>
              </a:extLst>
            </p:cNvPr>
            <p:cNvSpPr txBox="1"/>
            <p:nvPr/>
          </p:nvSpPr>
          <p:spPr>
            <a:xfrm>
              <a:off x="4312006" y="-3631846"/>
              <a:ext cx="1481071" cy="7217360"/>
            </a:xfrm>
            <a:prstGeom prst="rect">
              <a:avLst/>
            </a:prstGeom>
            <a:noFill/>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6300" b="0" i="0" u="none" strike="noStrike" kern="1200" cap="none" spc="0" normalizeH="0" baseline="0" noProof="0" dirty="0">
                  <a:ln>
                    <a:solidFill>
                      <a:prstClr val="black">
                        <a:lumMod val="95000"/>
                        <a:lumOff val="5000"/>
                      </a:prstClr>
                    </a:solidFill>
                  </a:ln>
                  <a:noFill/>
                  <a:effectLst/>
                  <a:uLnTx/>
                  <a:uFillTx/>
                  <a:latin typeface="思源宋体 CN" panose="02020400000000000000" pitchFamily="18" charset="-122"/>
                  <a:ea typeface="思源宋体 CN" panose="02020400000000000000" pitchFamily="18" charset="-122"/>
                  <a:cs typeface="+mn-cs"/>
                </a:rPr>
                <a:t>o</a:t>
              </a:r>
              <a:endParaRPr kumimoji="0" lang="zh-CN" altLang="en-US" sz="46300" b="0" i="0" u="none" strike="noStrike" kern="1200" cap="none" spc="0" normalizeH="0" baseline="0" noProof="0" dirty="0">
                <a:ln>
                  <a:solidFill>
                    <a:prstClr val="black">
                      <a:lumMod val="95000"/>
                      <a:lumOff val="5000"/>
                    </a:prstClr>
                  </a:solidFill>
                </a:ln>
                <a:noFill/>
                <a:effectLst/>
                <a:uLnTx/>
                <a:uFillTx/>
                <a:latin typeface="思源宋体 CN" panose="02020400000000000000" pitchFamily="18" charset="-122"/>
                <a:ea typeface="思源宋体 CN" panose="02020400000000000000" pitchFamily="18" charset="-122"/>
                <a:cs typeface="+mn-cs"/>
              </a:endParaRPr>
            </a:p>
          </p:txBody>
        </p:sp>
        <p:sp>
          <p:nvSpPr>
            <p:cNvPr id="53" name="文本框 52">
              <a:extLst>
                <a:ext uri="{FF2B5EF4-FFF2-40B4-BE49-F238E27FC236}">
                  <a16:creationId xmlns:a16="http://schemas.microsoft.com/office/drawing/2014/main" id="{331D6720-3630-EFE8-3038-29AB85D2AC71}"/>
                </a:ext>
              </a:extLst>
            </p:cNvPr>
            <p:cNvSpPr txBox="1"/>
            <p:nvPr/>
          </p:nvSpPr>
          <p:spPr>
            <a:xfrm>
              <a:off x="4202554" y="-3662234"/>
              <a:ext cx="4275786" cy="7217360"/>
            </a:xfrm>
            <a:prstGeom prst="rect">
              <a:avLst/>
            </a:prstGeom>
            <a:noFill/>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463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rPr>
                <a:t>o</a:t>
              </a:r>
              <a:endParaRPr kumimoji="0" lang="zh-CN" altLang="en-US" sz="46300" b="0" i="0" u="none" strike="noStrike" kern="1200" cap="none" spc="0" normalizeH="0" baseline="0" noProof="0" dirty="0">
                <a:ln>
                  <a:noFill/>
                </a:ln>
                <a:solidFill>
                  <a:prstClr val="black"/>
                </a:solidFill>
                <a:effectLst/>
                <a:uLnTx/>
                <a:uFillTx/>
                <a:latin typeface="思源宋体 CN" panose="02020400000000000000" pitchFamily="18" charset="-122"/>
                <a:ea typeface="思源宋体 CN" panose="02020400000000000000" pitchFamily="18" charset="-122"/>
                <a:cs typeface="+mn-cs"/>
              </a:endParaRPr>
            </a:p>
          </p:txBody>
        </p:sp>
      </p:grpSp>
      <p:sp>
        <p:nvSpPr>
          <p:cNvPr id="54" name="文本框 53">
            <a:extLst>
              <a:ext uri="{FF2B5EF4-FFF2-40B4-BE49-F238E27FC236}">
                <a16:creationId xmlns:a16="http://schemas.microsoft.com/office/drawing/2014/main" id="{8FA69EFA-74A3-F64C-20E5-68DB7CA78D38}"/>
              </a:ext>
            </a:extLst>
          </p:cNvPr>
          <p:cNvSpPr txBox="1"/>
          <p:nvPr/>
        </p:nvSpPr>
        <p:spPr>
          <a:xfrm>
            <a:off x="676385" y="3878985"/>
            <a:ext cx="10996404" cy="707886"/>
          </a:xfrm>
          <a:prstGeom prst="rect">
            <a:avLst/>
          </a:prstGeom>
          <a:noFill/>
        </p:spPr>
        <p:txBody>
          <a:bodyPr wrap="square">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zh-CN" sz="4400" b="1" dirty="0">
                <a:effectLst/>
                <a:latin typeface="等线" panose="02010600030101010101" pitchFamily="2" charset="-122"/>
                <a:ea typeface="仿宋_GB2312"/>
                <a:cs typeface="Times New Roman" panose="02020603050405020304" pitchFamily="18" charset="0"/>
              </a:rPr>
              <a:t>基于新冠疫情数据的传染病区域地理性分析</a:t>
            </a:r>
            <a:endParaRPr kumimoji="0" lang="zh-CN" altLang="en-US" sz="4400" b="0" i="0" u="none" strike="noStrike" kern="1200" cap="none" spc="0" normalizeH="0" baseline="0" noProof="0" dirty="0">
              <a:ln>
                <a:noFill/>
              </a:ln>
              <a:solidFill>
                <a:prstClr val="black"/>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55" name="文本框 54">
            <a:extLst>
              <a:ext uri="{FF2B5EF4-FFF2-40B4-BE49-F238E27FC236}">
                <a16:creationId xmlns:a16="http://schemas.microsoft.com/office/drawing/2014/main" id="{54EAC502-775F-0B3F-EBD4-ED5D5E6C8C57}"/>
              </a:ext>
            </a:extLst>
          </p:cNvPr>
          <p:cNvSpPr txBox="1"/>
          <p:nvPr/>
        </p:nvSpPr>
        <p:spPr>
          <a:xfrm>
            <a:off x="6096000" y="3522688"/>
            <a:ext cx="2366728" cy="461665"/>
          </a:xfrm>
          <a:prstGeom prst="rect">
            <a:avLst/>
          </a:prstGeom>
          <a:noFill/>
        </p:spPr>
        <p:txBody>
          <a:bodyPr wrap="square">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00" cap="none" spc="0" normalizeH="0" baseline="0" noProof="0" dirty="0">
                <a:ln>
                  <a:noFill/>
                </a:ln>
                <a:solidFill>
                  <a:prstClr val="black">
                    <a:lumMod val="95000"/>
                    <a:lumOff val="5000"/>
                  </a:prstClr>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O</a:t>
            </a:r>
            <a:r>
              <a:rPr kumimoji="0" lang="en-US" altLang="zh-CN" sz="100" b="1" i="0" u="none" strike="noStrike" kern="100" cap="none" spc="0" normalizeH="0" baseline="0" noProof="0" dirty="0">
                <a:ln>
                  <a:noFill/>
                </a:ln>
                <a:solidFill>
                  <a:prstClr val="black">
                    <a:lumMod val="95000"/>
                    <a:lumOff val="5000"/>
                  </a:prstClr>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 </a:t>
            </a:r>
            <a:r>
              <a:rPr kumimoji="0" lang="en-US" altLang="zh-CN" sz="2400" b="1" i="0" u="none" strike="noStrike" kern="100" cap="none" spc="0" normalizeH="0" baseline="0" noProof="0" dirty="0">
                <a:ln>
                  <a:noFill/>
                </a:ln>
                <a:solidFill>
                  <a:prstClr val="black">
                    <a:lumMod val="95000"/>
                    <a:lumOff val="5000"/>
                  </a:prstClr>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mic</a:t>
            </a:r>
            <a:r>
              <a:rPr kumimoji="0" lang="en-US" altLang="zh-CN" sz="100" b="1" i="0" u="none" strike="noStrike" kern="100" cap="none" spc="0" normalizeH="0" baseline="0" noProof="0" dirty="0">
                <a:ln>
                  <a:noFill/>
                </a:ln>
                <a:solidFill>
                  <a:prstClr val="black">
                    <a:lumMod val="95000"/>
                    <a:lumOff val="5000"/>
                  </a:prstClr>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 </a:t>
            </a:r>
            <a:r>
              <a:rPr kumimoji="0" lang="en-US" altLang="zh-CN" sz="2400" b="1" i="0" u="none" strike="noStrike" kern="100" cap="none" spc="0" normalizeH="0" baseline="0" noProof="0" dirty="0" err="1">
                <a:ln>
                  <a:noFill/>
                </a:ln>
                <a:solidFill>
                  <a:prstClr val="black">
                    <a:lumMod val="95000"/>
                    <a:lumOff val="5000"/>
                  </a:prstClr>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ron</a:t>
            </a:r>
            <a:endParaRPr kumimoji="0" lang="zh-CN" altLang="en-US" sz="2400" b="1" i="0" u="none" strike="noStrike" kern="1200" cap="none" spc="0" normalizeH="0" baseline="0" noProof="0" dirty="0">
              <a:ln>
                <a:noFill/>
              </a:ln>
              <a:solidFill>
                <a:prstClr val="black">
                  <a:lumMod val="95000"/>
                  <a:lumOff val="5000"/>
                </a:prstClr>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56" name="文本框 55">
            <a:extLst>
              <a:ext uri="{FF2B5EF4-FFF2-40B4-BE49-F238E27FC236}">
                <a16:creationId xmlns:a16="http://schemas.microsoft.com/office/drawing/2014/main" id="{5BF8F320-CCB7-FDAF-1E9C-E2699F41C97F}"/>
              </a:ext>
            </a:extLst>
          </p:cNvPr>
          <p:cNvSpPr txBox="1"/>
          <p:nvPr/>
        </p:nvSpPr>
        <p:spPr>
          <a:xfrm>
            <a:off x="1046488" y="2287382"/>
            <a:ext cx="1160895" cy="1569660"/>
          </a:xfrm>
          <a:prstGeom prst="rect">
            <a:avLst/>
          </a:prstGeom>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altLang="zh-CN" sz="9600" b="0" i="0" u="none" strike="noStrike" kern="1200" cap="none" spc="0" normalizeH="0" baseline="0" noProof="0">
                <a:ln>
                  <a:solidFill>
                    <a:prstClr val="white">
                      <a:lumMod val="75000"/>
                    </a:prstClr>
                  </a:solidFill>
                </a:ln>
                <a:noFill/>
                <a:effectLst/>
                <a:uLnTx/>
                <a:uFillTx/>
                <a:latin typeface="思源宋体 CN" panose="02020400000000000000" pitchFamily="18" charset="-122"/>
                <a:ea typeface="思源宋体 CN" panose="02020400000000000000" pitchFamily="18" charset="-122"/>
                <a:cs typeface="+mn-cs"/>
              </a:rPr>
              <a:t>Ν</a:t>
            </a:r>
            <a:endParaRPr kumimoji="0" lang="zh-CN" altLang="en-US" sz="9600" b="0" i="0" u="none" strike="noStrike" kern="1200" cap="none" spc="0" normalizeH="0" baseline="0" noProof="0">
              <a:ln>
                <a:solidFill>
                  <a:prstClr val="white">
                    <a:lumMod val="75000"/>
                  </a:prstClr>
                </a:solidFill>
              </a:ln>
              <a:noFill/>
              <a:effectLst/>
              <a:uLnTx/>
              <a:uFillTx/>
              <a:latin typeface="思源宋体 CN" panose="02020400000000000000" pitchFamily="18" charset="-122"/>
              <a:ea typeface="思源宋体 CN" panose="02020400000000000000" pitchFamily="18" charset="-122"/>
              <a:cs typeface="+mn-cs"/>
            </a:endParaRPr>
          </a:p>
        </p:txBody>
      </p:sp>
      <p:sp>
        <p:nvSpPr>
          <p:cNvPr id="57" name="文本框 56">
            <a:extLst>
              <a:ext uri="{FF2B5EF4-FFF2-40B4-BE49-F238E27FC236}">
                <a16:creationId xmlns:a16="http://schemas.microsoft.com/office/drawing/2014/main" id="{E2BB3644-5286-1E78-3638-5C97EC25EE75}"/>
              </a:ext>
            </a:extLst>
          </p:cNvPr>
          <p:cNvSpPr txBox="1"/>
          <p:nvPr/>
        </p:nvSpPr>
        <p:spPr>
          <a:xfrm>
            <a:off x="1089716" y="2203562"/>
            <a:ext cx="1160895" cy="1569660"/>
          </a:xfrm>
          <a:prstGeom prst="rect">
            <a:avLst/>
          </a:prstGeom>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altLang="zh-CN" sz="9600" b="0" i="0" u="none" strike="noStrike" kern="1200" cap="none" spc="0" normalizeH="0" baseline="0" noProof="0">
                <a:ln>
                  <a:noFill/>
                </a:ln>
                <a:solidFill>
                  <a:prstClr val="white">
                    <a:lumMod val="50000"/>
                  </a:prstClr>
                </a:solidFill>
                <a:effectLst/>
                <a:uLnTx/>
                <a:uFillTx/>
                <a:latin typeface="思源宋体 CN" panose="02020400000000000000" pitchFamily="18" charset="-122"/>
                <a:ea typeface="思源宋体 CN" panose="02020400000000000000" pitchFamily="18" charset="-122"/>
                <a:cs typeface="+mn-cs"/>
              </a:rPr>
              <a:t>Ν</a:t>
            </a:r>
            <a:endParaRPr kumimoji="0" lang="zh-CN" altLang="en-US" sz="9600" b="0" i="0" u="none" strike="noStrike" kern="1200" cap="none" spc="0" normalizeH="0" baseline="0" noProof="0" dirty="0">
              <a:ln>
                <a:noFill/>
              </a:ln>
              <a:solidFill>
                <a:prstClr val="white">
                  <a:lumMod val="50000"/>
                </a:prstClr>
              </a:solidFill>
              <a:effectLst/>
              <a:uLnTx/>
              <a:uFillTx/>
              <a:latin typeface="思源宋体 CN" panose="02020400000000000000" pitchFamily="18" charset="-122"/>
              <a:ea typeface="思源宋体 CN" panose="02020400000000000000" pitchFamily="18" charset="-122"/>
              <a:cs typeface="+mn-cs"/>
            </a:endParaRPr>
          </a:p>
        </p:txBody>
      </p:sp>
      <p:sp>
        <p:nvSpPr>
          <p:cNvPr id="58" name="文本框 57">
            <a:extLst>
              <a:ext uri="{FF2B5EF4-FFF2-40B4-BE49-F238E27FC236}">
                <a16:creationId xmlns:a16="http://schemas.microsoft.com/office/drawing/2014/main" id="{DBB23531-1A14-C710-BA0B-CCDE60162CAC}"/>
              </a:ext>
            </a:extLst>
          </p:cNvPr>
          <p:cNvSpPr txBox="1"/>
          <p:nvPr/>
        </p:nvSpPr>
        <p:spPr>
          <a:xfrm>
            <a:off x="2350883" y="1770591"/>
            <a:ext cx="1303562" cy="2215991"/>
          </a:xfrm>
          <a:prstGeom prst="rect">
            <a:avLst/>
          </a:prstGeom>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altLang="zh-CN" sz="13800" b="0" i="0" u="none" strike="noStrike" kern="1200" cap="none" spc="0" normalizeH="0" baseline="0" noProof="0" dirty="0">
                <a:ln>
                  <a:solidFill>
                    <a:prstClr val="white">
                      <a:lumMod val="75000"/>
                    </a:prstClr>
                  </a:solidFill>
                </a:ln>
                <a:noFill/>
                <a:effectLst/>
                <a:uLnTx/>
                <a:uFillTx/>
                <a:latin typeface="思源宋体 CN" panose="02020400000000000000" pitchFamily="18" charset="-122"/>
                <a:ea typeface="思源宋体 CN" panose="02020400000000000000" pitchFamily="18" charset="-122"/>
                <a:cs typeface="+mn-cs"/>
              </a:rPr>
              <a:t>Ξ</a:t>
            </a:r>
            <a:endParaRPr kumimoji="0" lang="zh-CN" altLang="en-US" sz="13800" b="0" i="0" u="none" strike="noStrike" kern="1200" cap="none" spc="0" normalizeH="0" baseline="0" noProof="0" dirty="0">
              <a:ln>
                <a:solidFill>
                  <a:prstClr val="white">
                    <a:lumMod val="75000"/>
                  </a:prstClr>
                </a:solidFill>
              </a:ln>
              <a:noFill/>
              <a:effectLst/>
              <a:uLnTx/>
              <a:uFillTx/>
              <a:latin typeface="思源宋体 CN" panose="02020400000000000000" pitchFamily="18" charset="-122"/>
              <a:ea typeface="思源宋体 CN" panose="02020400000000000000" pitchFamily="18" charset="-122"/>
              <a:cs typeface="+mn-cs"/>
            </a:endParaRPr>
          </a:p>
        </p:txBody>
      </p:sp>
      <p:sp>
        <p:nvSpPr>
          <p:cNvPr id="59" name="文本框 58">
            <a:extLst>
              <a:ext uri="{FF2B5EF4-FFF2-40B4-BE49-F238E27FC236}">
                <a16:creationId xmlns:a16="http://schemas.microsoft.com/office/drawing/2014/main" id="{F7D2B410-3D70-A379-0B48-1D9B49F814FE}"/>
              </a:ext>
            </a:extLst>
          </p:cNvPr>
          <p:cNvSpPr txBox="1"/>
          <p:nvPr/>
        </p:nvSpPr>
        <p:spPr>
          <a:xfrm>
            <a:off x="2390890" y="1724871"/>
            <a:ext cx="1303562" cy="2215991"/>
          </a:xfrm>
          <a:prstGeom prst="rect">
            <a:avLst/>
          </a:prstGeom>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altLang="zh-CN" sz="13800" b="0" i="0" u="none" strike="noStrike" kern="1200" cap="none" spc="0" normalizeH="0" baseline="0" noProof="0" dirty="0">
                <a:ln>
                  <a:noFill/>
                </a:ln>
                <a:solidFill>
                  <a:prstClr val="black">
                    <a:lumMod val="85000"/>
                    <a:lumOff val="15000"/>
                  </a:prstClr>
                </a:solidFill>
                <a:effectLst/>
                <a:uLnTx/>
                <a:uFillTx/>
                <a:latin typeface="思源宋体 CN" panose="02020400000000000000" pitchFamily="18" charset="-122"/>
                <a:ea typeface="思源宋体 CN" panose="02020400000000000000" pitchFamily="18" charset="-122"/>
                <a:cs typeface="+mn-cs"/>
              </a:rPr>
              <a:t>Ξ</a:t>
            </a:r>
            <a:endParaRPr kumimoji="0" lang="zh-CN" altLang="en-US" sz="13800" b="0" i="0" u="none" strike="noStrike" kern="1200" cap="none" spc="0" normalizeH="0" baseline="0" noProof="0" dirty="0">
              <a:ln>
                <a:noFill/>
              </a:ln>
              <a:solidFill>
                <a:prstClr val="black">
                  <a:lumMod val="85000"/>
                  <a:lumOff val="15000"/>
                </a:prstClr>
              </a:solidFill>
              <a:effectLst/>
              <a:uLnTx/>
              <a:uFillTx/>
              <a:latin typeface="思源宋体 CN" panose="02020400000000000000" pitchFamily="18" charset="-122"/>
              <a:ea typeface="思源宋体 CN" panose="02020400000000000000" pitchFamily="18" charset="-122"/>
              <a:cs typeface="+mn-cs"/>
            </a:endParaRPr>
          </a:p>
        </p:txBody>
      </p:sp>
      <p:sp>
        <p:nvSpPr>
          <p:cNvPr id="60" name="文本框 59">
            <a:extLst>
              <a:ext uri="{FF2B5EF4-FFF2-40B4-BE49-F238E27FC236}">
                <a16:creationId xmlns:a16="http://schemas.microsoft.com/office/drawing/2014/main" id="{4BF13019-8B13-2E27-ADE3-BA0474B28B8C}"/>
              </a:ext>
            </a:extLst>
          </p:cNvPr>
          <p:cNvSpPr txBox="1"/>
          <p:nvPr/>
        </p:nvSpPr>
        <p:spPr>
          <a:xfrm>
            <a:off x="14010" y="2896743"/>
            <a:ext cx="1107996" cy="1200329"/>
          </a:xfrm>
          <a:prstGeom prst="rect">
            <a:avLst/>
          </a:prstGeom>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altLang="zh-CN" sz="6000" b="0" i="0" u="none" strike="noStrike" kern="1200" cap="none" spc="0" normalizeH="0" baseline="0" noProof="0" dirty="0">
                <a:ln>
                  <a:solidFill>
                    <a:prstClr val="white">
                      <a:lumMod val="85000"/>
                    </a:prstClr>
                  </a:solidFill>
                </a:ln>
                <a:noFill/>
                <a:effectLst/>
                <a:uLnTx/>
                <a:uFillTx/>
                <a:latin typeface="思源宋体 CN" panose="02020400000000000000" pitchFamily="18" charset="-122"/>
                <a:ea typeface="思源宋体 CN" panose="02020400000000000000" pitchFamily="18" charset="-122"/>
                <a:cs typeface="+mn-cs"/>
              </a:rPr>
              <a:t>Μ</a:t>
            </a:r>
            <a:endParaRPr kumimoji="0" lang="zh-CN" altLang="en-US" sz="6000" b="0" i="0" u="none" strike="noStrike" kern="1200" cap="none" spc="0" normalizeH="0" baseline="0" noProof="0" dirty="0">
              <a:ln>
                <a:solidFill>
                  <a:prstClr val="white">
                    <a:lumMod val="85000"/>
                  </a:prstClr>
                </a:solidFill>
              </a:ln>
              <a:noFill/>
              <a:effectLst/>
              <a:uLnTx/>
              <a:uFillTx/>
              <a:latin typeface="思源宋体 CN" panose="02020400000000000000" pitchFamily="18" charset="-122"/>
              <a:ea typeface="思源宋体 CN" panose="02020400000000000000" pitchFamily="18" charset="-122"/>
              <a:cs typeface="+mn-cs"/>
            </a:endParaRPr>
          </a:p>
        </p:txBody>
      </p:sp>
      <p:sp>
        <p:nvSpPr>
          <p:cNvPr id="61" name="文本框 60">
            <a:extLst>
              <a:ext uri="{FF2B5EF4-FFF2-40B4-BE49-F238E27FC236}">
                <a16:creationId xmlns:a16="http://schemas.microsoft.com/office/drawing/2014/main" id="{D6EE1F7C-4029-2784-04F5-51CF18D7B7BB}"/>
              </a:ext>
            </a:extLst>
          </p:cNvPr>
          <p:cNvSpPr txBox="1"/>
          <p:nvPr/>
        </p:nvSpPr>
        <p:spPr>
          <a:xfrm>
            <a:off x="4306" y="2797683"/>
            <a:ext cx="1107996" cy="1200329"/>
          </a:xfrm>
          <a:prstGeom prst="rect">
            <a:avLst/>
          </a:prstGeom>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altLang="zh-CN" sz="6000" b="0" i="0" u="none" strike="noStrike" kern="1200" cap="none" spc="0" normalizeH="0" baseline="0" noProof="0" dirty="0">
                <a:ln>
                  <a:noFill/>
                </a:ln>
                <a:solidFill>
                  <a:prstClr val="white">
                    <a:lumMod val="65000"/>
                  </a:prstClr>
                </a:solidFill>
                <a:effectLst/>
                <a:uLnTx/>
                <a:uFillTx/>
                <a:latin typeface="思源宋体 CN" panose="02020400000000000000" pitchFamily="18" charset="-122"/>
                <a:ea typeface="思源宋体 CN" panose="02020400000000000000" pitchFamily="18" charset="-122"/>
                <a:cs typeface="+mn-cs"/>
              </a:rPr>
              <a:t>Μ</a:t>
            </a:r>
            <a:endParaRPr kumimoji="0" lang="zh-CN" altLang="en-US" sz="6000" b="0" i="0" u="none" strike="noStrike" kern="1200" cap="none" spc="0" normalizeH="0" baseline="0" noProof="0" dirty="0">
              <a:ln>
                <a:noFill/>
              </a:ln>
              <a:solidFill>
                <a:prstClr val="white">
                  <a:lumMod val="65000"/>
                </a:prstClr>
              </a:solidFill>
              <a:effectLst/>
              <a:uLnTx/>
              <a:uFillTx/>
              <a:latin typeface="思源宋体 CN" panose="02020400000000000000" pitchFamily="18" charset="-122"/>
              <a:ea typeface="思源宋体 CN" panose="02020400000000000000" pitchFamily="18" charset="-122"/>
              <a:cs typeface="+mn-cs"/>
            </a:endParaRPr>
          </a:p>
        </p:txBody>
      </p:sp>
      <p:sp>
        <p:nvSpPr>
          <p:cNvPr id="62" name="文本框 61">
            <a:extLst>
              <a:ext uri="{FF2B5EF4-FFF2-40B4-BE49-F238E27FC236}">
                <a16:creationId xmlns:a16="http://schemas.microsoft.com/office/drawing/2014/main" id="{99581B30-6B58-51EE-8FB3-F3CC6F85AD6B}"/>
              </a:ext>
            </a:extLst>
          </p:cNvPr>
          <p:cNvSpPr txBox="1"/>
          <p:nvPr/>
        </p:nvSpPr>
        <p:spPr>
          <a:xfrm>
            <a:off x="8150732" y="1942041"/>
            <a:ext cx="1677062" cy="2215991"/>
          </a:xfrm>
          <a:prstGeom prst="rect">
            <a:avLst/>
          </a:prstGeom>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altLang="zh-CN" sz="13800" b="0" i="0" u="none" strike="noStrike" kern="1200" cap="none" spc="0" normalizeH="0" baseline="0" noProof="0" dirty="0">
                <a:ln>
                  <a:solidFill>
                    <a:prstClr val="white">
                      <a:lumMod val="75000"/>
                    </a:prstClr>
                  </a:solidFill>
                </a:ln>
                <a:noFill/>
                <a:effectLst/>
                <a:uLnTx/>
                <a:uFillTx/>
                <a:latin typeface="思源宋体 CN" panose="02020400000000000000" pitchFamily="18" charset="-122"/>
                <a:ea typeface="思源宋体 CN" panose="02020400000000000000" pitchFamily="18" charset="-122"/>
                <a:cs typeface="+mn-cs"/>
              </a:rPr>
              <a:t>Π</a:t>
            </a:r>
            <a:endParaRPr kumimoji="0" lang="zh-CN" altLang="en-US" sz="13800" b="0" i="0" u="none" strike="noStrike" kern="1200" cap="none" spc="0" normalizeH="0" baseline="0" noProof="0" dirty="0">
              <a:ln>
                <a:solidFill>
                  <a:prstClr val="white">
                    <a:lumMod val="75000"/>
                  </a:prstClr>
                </a:solidFill>
              </a:ln>
              <a:noFill/>
              <a:effectLst/>
              <a:uLnTx/>
              <a:uFillTx/>
              <a:latin typeface="思源宋体 CN" panose="02020400000000000000" pitchFamily="18" charset="-122"/>
              <a:ea typeface="思源宋体 CN" panose="02020400000000000000" pitchFamily="18" charset="-122"/>
              <a:cs typeface="+mn-cs"/>
            </a:endParaRPr>
          </a:p>
        </p:txBody>
      </p:sp>
      <p:sp>
        <p:nvSpPr>
          <p:cNvPr id="63" name="文本框 62">
            <a:extLst>
              <a:ext uri="{FF2B5EF4-FFF2-40B4-BE49-F238E27FC236}">
                <a16:creationId xmlns:a16="http://schemas.microsoft.com/office/drawing/2014/main" id="{A3EAC0FB-8055-2B9E-FB0C-A16086D94A32}"/>
              </a:ext>
            </a:extLst>
          </p:cNvPr>
          <p:cNvSpPr txBox="1"/>
          <p:nvPr/>
        </p:nvSpPr>
        <p:spPr>
          <a:xfrm>
            <a:off x="8015540" y="1888701"/>
            <a:ext cx="1677062" cy="2215991"/>
          </a:xfrm>
          <a:prstGeom prst="rect">
            <a:avLst/>
          </a:prstGeom>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altLang="zh-CN" sz="13800" b="0" i="0" u="none" strike="noStrike" kern="1200" cap="none" spc="0" normalizeH="0" baseline="0" noProof="0" dirty="0">
                <a:ln>
                  <a:noFill/>
                </a:ln>
                <a:solidFill>
                  <a:prstClr val="black">
                    <a:lumMod val="85000"/>
                    <a:lumOff val="15000"/>
                  </a:prstClr>
                </a:solidFill>
                <a:effectLst/>
                <a:uLnTx/>
                <a:uFillTx/>
                <a:latin typeface="思源宋体 CN" panose="02020400000000000000" pitchFamily="18" charset="-122"/>
                <a:ea typeface="思源宋体 CN" panose="02020400000000000000" pitchFamily="18" charset="-122"/>
                <a:cs typeface="+mn-cs"/>
              </a:rPr>
              <a:t>Π</a:t>
            </a:r>
            <a:endParaRPr kumimoji="0" lang="zh-CN" altLang="en-US" sz="13800" b="0" i="0" u="none" strike="noStrike" kern="1200" cap="none" spc="0" normalizeH="0" baseline="0" noProof="0" dirty="0">
              <a:ln>
                <a:noFill/>
              </a:ln>
              <a:solidFill>
                <a:prstClr val="black">
                  <a:lumMod val="85000"/>
                  <a:lumOff val="15000"/>
                </a:prstClr>
              </a:solidFill>
              <a:effectLst/>
              <a:uLnTx/>
              <a:uFillTx/>
              <a:latin typeface="思源宋体 CN" panose="02020400000000000000" pitchFamily="18" charset="-122"/>
              <a:ea typeface="思源宋体 CN" panose="02020400000000000000" pitchFamily="18" charset="-122"/>
              <a:cs typeface="+mn-cs"/>
            </a:endParaRPr>
          </a:p>
        </p:txBody>
      </p:sp>
      <p:sp>
        <p:nvSpPr>
          <p:cNvPr id="64" name="文本框 63">
            <a:extLst>
              <a:ext uri="{FF2B5EF4-FFF2-40B4-BE49-F238E27FC236}">
                <a16:creationId xmlns:a16="http://schemas.microsoft.com/office/drawing/2014/main" id="{580F31D8-74DA-C436-7E38-7DFFAC3CB770}"/>
              </a:ext>
            </a:extLst>
          </p:cNvPr>
          <p:cNvSpPr txBox="1"/>
          <p:nvPr/>
        </p:nvSpPr>
        <p:spPr>
          <a:xfrm>
            <a:off x="10153415" y="2515982"/>
            <a:ext cx="962123" cy="1569660"/>
          </a:xfrm>
          <a:prstGeom prst="rect">
            <a:avLst/>
          </a:prstGeom>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altLang="zh-CN" sz="9600" b="0" i="0" u="none" strike="noStrike" kern="1200" cap="none" spc="0" normalizeH="0" baseline="0" noProof="0" dirty="0">
                <a:ln>
                  <a:solidFill>
                    <a:prstClr val="white">
                      <a:lumMod val="75000"/>
                    </a:prstClr>
                  </a:solidFill>
                </a:ln>
                <a:noFill/>
                <a:effectLst/>
                <a:uLnTx/>
                <a:uFillTx/>
                <a:latin typeface="思源宋体 CN" panose="02020400000000000000" pitchFamily="18" charset="-122"/>
                <a:ea typeface="思源宋体 CN" panose="02020400000000000000" pitchFamily="18" charset="-122"/>
                <a:cs typeface="+mn-cs"/>
              </a:rPr>
              <a:t>Ρ</a:t>
            </a:r>
            <a:endParaRPr kumimoji="0" lang="zh-CN" altLang="en-US" sz="9600" b="0" i="0" u="none" strike="noStrike" kern="1200" cap="none" spc="0" normalizeH="0" baseline="0" noProof="0" dirty="0">
              <a:ln>
                <a:solidFill>
                  <a:prstClr val="white">
                    <a:lumMod val="75000"/>
                  </a:prstClr>
                </a:solidFill>
              </a:ln>
              <a:noFill/>
              <a:effectLst/>
              <a:uLnTx/>
              <a:uFillTx/>
              <a:latin typeface="思源宋体 CN" panose="02020400000000000000" pitchFamily="18" charset="-122"/>
              <a:ea typeface="思源宋体 CN" panose="02020400000000000000" pitchFamily="18" charset="-122"/>
              <a:cs typeface="+mn-cs"/>
            </a:endParaRPr>
          </a:p>
        </p:txBody>
      </p:sp>
      <p:sp>
        <p:nvSpPr>
          <p:cNvPr id="65" name="文本框 64">
            <a:extLst>
              <a:ext uri="{FF2B5EF4-FFF2-40B4-BE49-F238E27FC236}">
                <a16:creationId xmlns:a16="http://schemas.microsoft.com/office/drawing/2014/main" id="{D6BA1335-6564-6BD3-ED7F-943503C0709F}"/>
              </a:ext>
            </a:extLst>
          </p:cNvPr>
          <p:cNvSpPr txBox="1"/>
          <p:nvPr/>
        </p:nvSpPr>
        <p:spPr>
          <a:xfrm>
            <a:off x="10108935" y="2439782"/>
            <a:ext cx="962123" cy="1569660"/>
          </a:xfrm>
          <a:prstGeom prst="rect">
            <a:avLst/>
          </a:prstGeom>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altLang="zh-CN" sz="9600" b="0" i="0" u="none" strike="noStrike" kern="1200" cap="none" spc="0" normalizeH="0" baseline="0" noProof="0" dirty="0">
                <a:ln>
                  <a:noFill/>
                </a:ln>
                <a:solidFill>
                  <a:prstClr val="white">
                    <a:lumMod val="50000"/>
                  </a:prstClr>
                </a:solidFill>
                <a:effectLst/>
                <a:uLnTx/>
                <a:uFillTx/>
                <a:latin typeface="思源宋体 CN" panose="02020400000000000000" pitchFamily="18" charset="-122"/>
                <a:ea typeface="思源宋体 CN" panose="02020400000000000000" pitchFamily="18" charset="-122"/>
                <a:cs typeface="+mn-cs"/>
              </a:rPr>
              <a:t>Ρ</a:t>
            </a:r>
            <a:endParaRPr kumimoji="0" lang="zh-CN" altLang="en-US" sz="9600" b="0" i="0" u="none" strike="noStrike" kern="1200" cap="none" spc="0" normalizeH="0" baseline="0" noProof="0" dirty="0">
              <a:ln>
                <a:noFill/>
              </a:ln>
              <a:solidFill>
                <a:prstClr val="white">
                  <a:lumMod val="50000"/>
                </a:prstClr>
              </a:solidFill>
              <a:effectLst/>
              <a:uLnTx/>
              <a:uFillTx/>
              <a:latin typeface="思源宋体 CN" panose="02020400000000000000" pitchFamily="18" charset="-122"/>
              <a:ea typeface="思源宋体 CN" panose="02020400000000000000" pitchFamily="18" charset="-122"/>
              <a:cs typeface="+mn-cs"/>
            </a:endParaRPr>
          </a:p>
        </p:txBody>
      </p:sp>
      <p:sp>
        <p:nvSpPr>
          <p:cNvPr id="66" name="文本框 65">
            <a:extLst>
              <a:ext uri="{FF2B5EF4-FFF2-40B4-BE49-F238E27FC236}">
                <a16:creationId xmlns:a16="http://schemas.microsoft.com/office/drawing/2014/main" id="{8D9109E6-D82F-64CA-FB8A-1B2FF5D53C9B}"/>
              </a:ext>
            </a:extLst>
          </p:cNvPr>
          <p:cNvSpPr txBox="1"/>
          <p:nvPr/>
        </p:nvSpPr>
        <p:spPr>
          <a:xfrm>
            <a:off x="11373881" y="2707672"/>
            <a:ext cx="851515" cy="1446550"/>
          </a:xfrm>
          <a:prstGeom prst="rect">
            <a:avLst/>
          </a:prstGeom>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altLang="zh-CN" sz="8000" b="0" i="0" u="none" strike="noStrike" kern="1200" cap="none" spc="0" normalizeH="0" baseline="0" noProof="0" dirty="0">
                <a:ln>
                  <a:solidFill>
                    <a:prstClr val="white">
                      <a:lumMod val="85000"/>
                    </a:prstClr>
                  </a:solidFill>
                </a:ln>
                <a:noFill/>
                <a:effectLst/>
                <a:uLnTx/>
                <a:uFillTx/>
                <a:latin typeface="思源宋体 CN" panose="02020400000000000000" pitchFamily="18" charset="-122"/>
                <a:ea typeface="思源宋体 CN" panose="02020400000000000000" pitchFamily="18" charset="-122"/>
                <a:cs typeface="+mn-cs"/>
              </a:rPr>
              <a:t>Σ</a:t>
            </a:r>
            <a:endParaRPr kumimoji="0" lang="zh-CN" altLang="en-US" sz="8000" b="0" i="0" u="none" strike="noStrike" kern="1200" cap="none" spc="0" normalizeH="0" baseline="0" noProof="0" dirty="0">
              <a:ln>
                <a:solidFill>
                  <a:prstClr val="white">
                    <a:lumMod val="85000"/>
                  </a:prstClr>
                </a:solidFill>
              </a:ln>
              <a:noFill/>
              <a:effectLst/>
              <a:uLnTx/>
              <a:uFillTx/>
              <a:latin typeface="思源宋体 CN" panose="02020400000000000000" pitchFamily="18" charset="-122"/>
              <a:ea typeface="思源宋体 CN" panose="02020400000000000000" pitchFamily="18" charset="-122"/>
              <a:cs typeface="+mn-cs"/>
            </a:endParaRPr>
          </a:p>
        </p:txBody>
      </p:sp>
      <p:sp>
        <p:nvSpPr>
          <p:cNvPr id="67" name="文本框 66">
            <a:extLst>
              <a:ext uri="{FF2B5EF4-FFF2-40B4-BE49-F238E27FC236}">
                <a16:creationId xmlns:a16="http://schemas.microsoft.com/office/drawing/2014/main" id="{D2859CE0-7CBB-E0E2-1AC3-6A5280D36405}"/>
              </a:ext>
            </a:extLst>
          </p:cNvPr>
          <p:cNvSpPr txBox="1"/>
          <p:nvPr/>
        </p:nvSpPr>
        <p:spPr>
          <a:xfrm>
            <a:off x="11407914" y="2677192"/>
            <a:ext cx="851515" cy="1446550"/>
          </a:xfrm>
          <a:prstGeom prst="rect">
            <a:avLst/>
          </a:prstGeom>
        </p:spPr>
        <p:txBody>
          <a:bodyPr wrap="square" rtlCol="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l-GR" altLang="zh-CN" sz="8000" b="0" i="0" u="none" strike="noStrike" kern="1200" cap="none" spc="0" normalizeH="0" baseline="0" noProof="0" dirty="0">
                <a:ln>
                  <a:noFill/>
                </a:ln>
                <a:solidFill>
                  <a:prstClr val="white">
                    <a:lumMod val="65000"/>
                  </a:prstClr>
                </a:solidFill>
                <a:effectLst/>
                <a:uLnTx/>
                <a:uFillTx/>
                <a:latin typeface="思源宋体 CN" panose="02020400000000000000" pitchFamily="18" charset="-122"/>
                <a:ea typeface="思源宋体 CN" panose="02020400000000000000" pitchFamily="18" charset="-122"/>
                <a:cs typeface="+mn-cs"/>
              </a:rPr>
              <a:t>Σ</a:t>
            </a:r>
            <a:endParaRPr kumimoji="0" lang="zh-CN" altLang="en-US" sz="8000" b="0" i="0" u="none" strike="noStrike" kern="1200" cap="none" spc="0" normalizeH="0" baseline="0" noProof="0" dirty="0">
              <a:ln>
                <a:noFill/>
              </a:ln>
              <a:solidFill>
                <a:prstClr val="white">
                  <a:lumMod val="65000"/>
                </a:prstClr>
              </a:solidFill>
              <a:effectLst/>
              <a:uLnTx/>
              <a:uFillTx/>
              <a:latin typeface="思源宋体 CN" panose="02020400000000000000" pitchFamily="18" charset="-122"/>
              <a:ea typeface="思源宋体 CN" panose="02020400000000000000" pitchFamily="18" charset="-122"/>
              <a:cs typeface="+mn-cs"/>
            </a:endParaRPr>
          </a:p>
        </p:txBody>
      </p:sp>
      <p:sp>
        <p:nvSpPr>
          <p:cNvPr id="2" name="文本框 1">
            <a:extLst>
              <a:ext uri="{FF2B5EF4-FFF2-40B4-BE49-F238E27FC236}">
                <a16:creationId xmlns:a16="http://schemas.microsoft.com/office/drawing/2014/main" id="{F17EDCB9-A748-DD57-AF35-5804891C7F49}"/>
              </a:ext>
            </a:extLst>
          </p:cNvPr>
          <p:cNvSpPr txBox="1"/>
          <p:nvPr/>
        </p:nvSpPr>
        <p:spPr>
          <a:xfrm>
            <a:off x="1600649" y="5264747"/>
            <a:ext cx="3298146" cy="338554"/>
          </a:xfrm>
          <a:prstGeom prst="rect">
            <a:avLst/>
          </a:prstGeom>
          <a:noFill/>
        </p:spPr>
        <p:txBody>
          <a:bodyPr wrap="square" rtlCol="0">
            <a:spAutoFit/>
          </a:bodyPr>
          <a:lstStyle/>
          <a:p>
            <a:r>
              <a:rPr lang="zh-CN" altLang="en-US" sz="1600" b="1" dirty="0">
                <a:latin typeface="等线" panose="02010600030101010101" pitchFamily="2" charset="-122"/>
                <a:cs typeface="Times New Roman" panose="02020603050405020304" pitchFamily="18" charset="0"/>
              </a:rPr>
              <a:t>项目组</a:t>
            </a:r>
            <a:r>
              <a:rPr lang="en-US" altLang="zh-CN" sz="1600" b="1" dirty="0">
                <a:latin typeface="等线" panose="02010600030101010101" pitchFamily="2" charset="-122"/>
                <a:cs typeface="Times New Roman" panose="02020603050405020304" pitchFamily="18" charset="0"/>
              </a:rPr>
              <a:t>:</a:t>
            </a:r>
            <a:r>
              <a:rPr lang="zh-CN" altLang="en-US" sz="1600" b="1" dirty="0">
                <a:latin typeface="等线" panose="02010600030101010101" pitchFamily="2" charset="-122"/>
                <a:cs typeface="Times New Roman" panose="02020603050405020304" pitchFamily="18" charset="0"/>
              </a:rPr>
              <a:t>电信科</a:t>
            </a:r>
            <a:r>
              <a:rPr lang="en-US" altLang="zh-CN" sz="1600" b="1" dirty="0">
                <a:latin typeface="等线" panose="02010600030101010101" pitchFamily="2" charset="-122"/>
                <a:cs typeface="Times New Roman" panose="02020603050405020304" pitchFamily="18" charset="0"/>
              </a:rPr>
              <a:t>22-1</a:t>
            </a:r>
            <a:r>
              <a:rPr lang="zh-CN" altLang="en-US" sz="1600" b="1" dirty="0">
                <a:latin typeface="等线" panose="02010600030101010101" pitchFamily="2" charset="-122"/>
                <a:cs typeface="Times New Roman" panose="02020603050405020304" pitchFamily="18" charset="0"/>
              </a:rPr>
              <a:t>班第五小组</a:t>
            </a:r>
          </a:p>
        </p:txBody>
      </p:sp>
      <p:sp>
        <p:nvSpPr>
          <p:cNvPr id="3" name="文本框 2">
            <a:extLst>
              <a:ext uri="{FF2B5EF4-FFF2-40B4-BE49-F238E27FC236}">
                <a16:creationId xmlns:a16="http://schemas.microsoft.com/office/drawing/2014/main" id="{03799E70-6F6D-51C9-1ED7-791F933EE07C}"/>
              </a:ext>
            </a:extLst>
          </p:cNvPr>
          <p:cNvSpPr txBox="1"/>
          <p:nvPr/>
        </p:nvSpPr>
        <p:spPr>
          <a:xfrm>
            <a:off x="5270950" y="5260764"/>
            <a:ext cx="1276511" cy="338554"/>
          </a:xfrm>
          <a:prstGeom prst="rect">
            <a:avLst/>
          </a:prstGeom>
          <a:noFill/>
        </p:spPr>
        <p:txBody>
          <a:bodyPr wrap="square" rtlCol="0">
            <a:spAutoFit/>
          </a:bodyPr>
          <a:lstStyle/>
          <a:p>
            <a:r>
              <a:rPr lang="zh-CN" altLang="en-US" sz="1600" b="1" dirty="0">
                <a:latin typeface="等线" panose="02010600030101010101" pitchFamily="2" charset="-122"/>
                <a:cs typeface="Times New Roman" panose="02020603050405020304" pitchFamily="18" charset="0"/>
              </a:rPr>
              <a:t>主讲人</a:t>
            </a:r>
            <a:r>
              <a:rPr lang="en-US" altLang="zh-CN" sz="1600" b="1" dirty="0">
                <a:latin typeface="等线" panose="02010600030101010101" pitchFamily="2" charset="-122"/>
                <a:cs typeface="Times New Roman" panose="02020603050405020304" pitchFamily="18" charset="0"/>
              </a:rPr>
              <a:t>:</a:t>
            </a:r>
            <a:r>
              <a:rPr lang="zh-CN" altLang="en-US" sz="1600" b="1" dirty="0">
                <a:latin typeface="等线" panose="02010600030101010101" pitchFamily="2" charset="-122"/>
                <a:cs typeface="Times New Roman" panose="02020603050405020304" pitchFamily="18" charset="0"/>
              </a:rPr>
              <a:t>戴棋</a:t>
            </a:r>
          </a:p>
        </p:txBody>
      </p:sp>
      <p:sp>
        <p:nvSpPr>
          <p:cNvPr id="4" name="文本框 3">
            <a:extLst>
              <a:ext uri="{FF2B5EF4-FFF2-40B4-BE49-F238E27FC236}">
                <a16:creationId xmlns:a16="http://schemas.microsoft.com/office/drawing/2014/main" id="{DABBB347-CD06-287F-9811-C66B34FA9032}"/>
              </a:ext>
            </a:extLst>
          </p:cNvPr>
          <p:cNvSpPr txBox="1"/>
          <p:nvPr/>
        </p:nvSpPr>
        <p:spPr>
          <a:xfrm>
            <a:off x="7365608" y="5260764"/>
            <a:ext cx="2169336" cy="338554"/>
          </a:xfrm>
          <a:prstGeom prst="rect">
            <a:avLst/>
          </a:prstGeom>
          <a:noFill/>
        </p:spPr>
        <p:txBody>
          <a:bodyPr wrap="square" rtlCol="0">
            <a:spAutoFit/>
          </a:bodyPr>
          <a:lstStyle/>
          <a:p>
            <a:r>
              <a:rPr lang="zh-CN" altLang="en-US" sz="1600" b="1" dirty="0">
                <a:latin typeface="等线" panose="02010600030101010101" pitchFamily="2" charset="-122"/>
                <a:cs typeface="Times New Roman" panose="02020603050405020304" pitchFamily="18" charset="0"/>
              </a:rPr>
              <a:t>日期</a:t>
            </a:r>
            <a:r>
              <a:rPr lang="en-US" altLang="zh-CN" sz="1600" b="1" dirty="0">
                <a:latin typeface="等线" panose="02010600030101010101" pitchFamily="2" charset="-122"/>
                <a:cs typeface="Times New Roman" panose="02020603050405020304" pitchFamily="18" charset="0"/>
              </a:rPr>
              <a:t>:2023</a:t>
            </a:r>
            <a:r>
              <a:rPr lang="zh-CN" altLang="en-US" sz="1600" b="1" dirty="0">
                <a:latin typeface="等线" panose="02010600030101010101" pitchFamily="2" charset="-122"/>
                <a:cs typeface="Times New Roman" panose="02020603050405020304" pitchFamily="18" charset="0"/>
              </a:rPr>
              <a:t>年</a:t>
            </a:r>
            <a:r>
              <a:rPr lang="en-US" altLang="zh-CN" sz="1600" b="1" dirty="0">
                <a:latin typeface="等线" panose="02010600030101010101" pitchFamily="2" charset="-122"/>
                <a:cs typeface="Times New Roman" panose="02020603050405020304" pitchFamily="18" charset="0"/>
              </a:rPr>
              <a:t>6</a:t>
            </a:r>
            <a:r>
              <a:rPr lang="zh-CN" altLang="en-US" sz="1600" b="1" dirty="0">
                <a:latin typeface="等线" panose="02010600030101010101" pitchFamily="2" charset="-122"/>
                <a:cs typeface="Times New Roman" panose="02020603050405020304" pitchFamily="18" charset="0"/>
              </a:rPr>
              <a:t>月</a:t>
            </a:r>
            <a:r>
              <a:rPr lang="en-US" altLang="zh-CN" sz="1600" b="1" dirty="0">
                <a:latin typeface="等线" panose="02010600030101010101" pitchFamily="2" charset="-122"/>
                <a:cs typeface="Times New Roman" panose="02020603050405020304" pitchFamily="18" charset="0"/>
              </a:rPr>
              <a:t>18</a:t>
            </a:r>
            <a:r>
              <a:rPr lang="zh-CN" altLang="en-US" sz="1600" b="1" dirty="0">
                <a:latin typeface="等线" panose="02010600030101010101" pitchFamily="2" charset="-122"/>
                <a:cs typeface="Times New Roman" panose="02020603050405020304" pitchFamily="18" charset="0"/>
              </a:rPr>
              <a:t>日</a:t>
            </a:r>
          </a:p>
        </p:txBody>
      </p:sp>
    </p:spTree>
    <p:custDataLst>
      <p:tags r:id="rId1"/>
    </p:custDataLst>
    <p:extLst>
      <p:ext uri="{BB962C8B-B14F-4D97-AF65-F5344CB8AC3E}">
        <p14:creationId xmlns:p14="http://schemas.microsoft.com/office/powerpoint/2010/main" val="183743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898413D7-9D8D-B6A3-4099-8CA8175AF2C5}"/>
              </a:ext>
            </a:extLst>
          </p:cNvPr>
          <p:cNvSpPr txBox="1"/>
          <p:nvPr/>
        </p:nvSpPr>
        <p:spPr>
          <a:xfrm>
            <a:off x="433932" y="1075507"/>
            <a:ext cx="1796598" cy="369332"/>
          </a:xfrm>
          <a:prstGeom prst="rect">
            <a:avLst/>
          </a:prstGeom>
          <a:noFill/>
        </p:spPr>
        <p:txBody>
          <a:bodyPr wrap="square">
            <a:spAutoFit/>
          </a:bodyPr>
          <a:lstStyle/>
          <a:p>
            <a:r>
              <a:rPr lang="en-US" altLang="zh-CN" sz="1800" b="1" dirty="0">
                <a:effectLst/>
                <a:ea typeface="黑体" panose="02010609060101010101" pitchFamily="49" charset="-122"/>
                <a:cs typeface="Times New Roman" panose="02020603050405020304" pitchFamily="18" charset="0"/>
              </a:rPr>
              <a:t>1.</a:t>
            </a:r>
            <a:r>
              <a:rPr lang="zh-CN" altLang="zh-CN" sz="1800" b="1" dirty="0">
                <a:effectLst/>
                <a:ea typeface="黑体" panose="02010609060101010101" pitchFamily="49" charset="-122"/>
                <a:cs typeface="Times New Roman" panose="02020603050405020304" pitchFamily="18" charset="0"/>
              </a:rPr>
              <a:t>数据集的准备</a:t>
            </a:r>
            <a:endParaRPr lang="zh-CN" altLang="en-US" dirty="0"/>
          </a:p>
        </p:txBody>
      </p:sp>
      <p:sp>
        <p:nvSpPr>
          <p:cNvPr id="9" name="文本框 8">
            <a:extLst>
              <a:ext uri="{FF2B5EF4-FFF2-40B4-BE49-F238E27FC236}">
                <a16:creationId xmlns:a16="http://schemas.microsoft.com/office/drawing/2014/main" id="{5E0F4691-DF32-870F-A884-E1D53EE2CF43}"/>
              </a:ext>
            </a:extLst>
          </p:cNvPr>
          <p:cNvSpPr txBox="1"/>
          <p:nvPr/>
        </p:nvSpPr>
        <p:spPr>
          <a:xfrm>
            <a:off x="2438400" y="1593056"/>
            <a:ext cx="7566660" cy="3914020"/>
          </a:xfrm>
          <a:prstGeom prst="rect">
            <a:avLst/>
          </a:prstGeom>
          <a:noFill/>
        </p:spPr>
        <p:txBody>
          <a:bodyPr wrap="square">
            <a:spAutoFit/>
          </a:bodyPr>
          <a:lstStyle/>
          <a:p>
            <a:pPr>
              <a:lnSpc>
                <a:spcPct val="150000"/>
              </a:lnSpc>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为了获取原始的疫情数据</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我们准备从丁香园疫情数据平台以及网络上各种开源的疫情数据接口等爬取了原始的疫情数据</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在爬取的过程遭遇到了不同程度上的困难</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其中为了防止被过度爬取或保护数据的安全性，</a:t>
            </a:r>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以上</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数据平台等数据接口会施加一些阻碍</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为了应对这些阻碍</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其中我们通过使用代理</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IP</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、随机延迟访问时间、模拟人类行为</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使用</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Selenium</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模拟浏览器行为等技术手段</a:t>
            </a:r>
            <a:endParaRPr lang="zh-CN" altLang="en-US" sz="24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1785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11">
            <a:extLst>
              <a:ext uri="{FF2B5EF4-FFF2-40B4-BE49-F238E27FC236}">
                <a16:creationId xmlns:a16="http://schemas.microsoft.com/office/drawing/2014/main" id="{F63B7466-8DE7-1DFC-E5DE-D3A16BD00512}"/>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3" name="图形 11">
            <a:extLst>
              <a:ext uri="{FF2B5EF4-FFF2-40B4-BE49-F238E27FC236}">
                <a16:creationId xmlns:a16="http://schemas.microsoft.com/office/drawing/2014/main" id="{2239C828-2784-7392-0EDD-21518BA142C6}"/>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4" name="文本框 3">
            <a:extLst>
              <a:ext uri="{FF2B5EF4-FFF2-40B4-BE49-F238E27FC236}">
                <a16:creationId xmlns:a16="http://schemas.microsoft.com/office/drawing/2014/main" id="{C7F32FC9-A13E-9809-F5EF-9A12D5558069}"/>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B513247E-6894-62FC-0ECC-B177B8A84AA9}"/>
              </a:ext>
            </a:extLst>
          </p:cNvPr>
          <p:cNvSpPr txBox="1"/>
          <p:nvPr/>
        </p:nvSpPr>
        <p:spPr>
          <a:xfrm>
            <a:off x="433932" y="1075507"/>
            <a:ext cx="1796598" cy="369332"/>
          </a:xfrm>
          <a:prstGeom prst="rect">
            <a:avLst/>
          </a:prstGeom>
          <a:noFill/>
        </p:spPr>
        <p:txBody>
          <a:bodyPr wrap="square">
            <a:spAutoFit/>
          </a:bodyPr>
          <a:lstStyle/>
          <a:p>
            <a:r>
              <a:rPr lang="en-US" altLang="zh-CN" sz="1800" b="1" dirty="0">
                <a:effectLst/>
                <a:ea typeface="黑体" panose="02010609060101010101" pitchFamily="49" charset="-122"/>
                <a:cs typeface="Times New Roman" panose="02020603050405020304" pitchFamily="18" charset="0"/>
              </a:rPr>
              <a:t>1.</a:t>
            </a:r>
            <a:r>
              <a:rPr lang="zh-CN" altLang="zh-CN" sz="1800" b="1" dirty="0">
                <a:effectLst/>
                <a:ea typeface="黑体" panose="02010609060101010101" pitchFamily="49" charset="-122"/>
                <a:cs typeface="Times New Roman" panose="02020603050405020304" pitchFamily="18" charset="0"/>
              </a:rPr>
              <a:t>数据集的准备</a:t>
            </a:r>
            <a:endParaRPr lang="zh-CN" altLang="en-US" dirty="0"/>
          </a:p>
        </p:txBody>
      </p:sp>
      <p:sp>
        <p:nvSpPr>
          <p:cNvPr id="7" name="文本框 6">
            <a:extLst>
              <a:ext uri="{FF2B5EF4-FFF2-40B4-BE49-F238E27FC236}">
                <a16:creationId xmlns:a16="http://schemas.microsoft.com/office/drawing/2014/main" id="{10188E0C-0381-29C5-7D78-9B50D28BCF93}"/>
              </a:ext>
            </a:extLst>
          </p:cNvPr>
          <p:cNvSpPr txBox="1"/>
          <p:nvPr/>
        </p:nvSpPr>
        <p:spPr>
          <a:xfrm>
            <a:off x="2114550" y="1613118"/>
            <a:ext cx="7962900" cy="3631763"/>
          </a:xfrm>
          <a:prstGeom prst="rect">
            <a:avLst/>
          </a:prstGeom>
          <a:noFill/>
        </p:spPr>
        <p:txBody>
          <a:bodyPr wrap="square">
            <a:spAutoFit/>
          </a:bodyPr>
          <a:lstStyle/>
          <a:p>
            <a:pPr indent="266700" algn="just">
              <a:lnSpc>
                <a:spcPct val="150000"/>
              </a:lnSpc>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在我们的数据统计分析处理中</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我们主要是运用到了</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python</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语言中的</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Pandas</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库</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在</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数据清洗和预处理</a:t>
            </a:r>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中</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,Pandas</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提供了丰富的功能和方法来处理数据中的缺失值、异常值和重复值。通过使用</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Pandas</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的函数和方法，可以进行数据过滤、填充缺失值、删除异常值、去除重复值等操作，以确保数据的质量和一致性。</a:t>
            </a:r>
          </a:p>
          <a:p>
            <a:pPr indent="266700" algn="just"/>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02129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8C16CF49-6A75-8C34-F4C7-C6B927B59FB4}"/>
              </a:ext>
            </a:extLst>
          </p:cNvPr>
          <p:cNvSpPr txBox="1"/>
          <p:nvPr/>
        </p:nvSpPr>
        <p:spPr>
          <a:xfrm>
            <a:off x="433932" y="1075507"/>
            <a:ext cx="1796598" cy="369332"/>
          </a:xfrm>
          <a:prstGeom prst="rect">
            <a:avLst/>
          </a:prstGeom>
          <a:noFill/>
        </p:spPr>
        <p:txBody>
          <a:bodyPr wrap="square">
            <a:spAutoFit/>
          </a:bodyPr>
          <a:lstStyle/>
          <a:p>
            <a:r>
              <a:rPr lang="en-US" altLang="zh-CN" sz="1800" b="1" dirty="0">
                <a:effectLst/>
                <a:ea typeface="黑体" panose="02010609060101010101" pitchFamily="49" charset="-122"/>
                <a:cs typeface="Times New Roman" panose="02020603050405020304" pitchFamily="18" charset="0"/>
              </a:rPr>
              <a:t>1.</a:t>
            </a:r>
            <a:r>
              <a:rPr lang="zh-CN" altLang="zh-CN" sz="1800" b="1" dirty="0">
                <a:effectLst/>
                <a:ea typeface="黑体" panose="02010609060101010101" pitchFamily="49" charset="-122"/>
                <a:cs typeface="Times New Roman" panose="02020603050405020304" pitchFamily="18" charset="0"/>
              </a:rPr>
              <a:t>数据集的准备</a:t>
            </a:r>
            <a:endParaRPr lang="zh-CN" altLang="en-US" dirty="0"/>
          </a:p>
        </p:txBody>
      </p:sp>
      <p:pic>
        <p:nvPicPr>
          <p:cNvPr id="8" name="图片 7">
            <a:extLst>
              <a:ext uri="{FF2B5EF4-FFF2-40B4-BE49-F238E27FC236}">
                <a16:creationId xmlns:a16="http://schemas.microsoft.com/office/drawing/2014/main" id="{7AED4D77-6486-DCC9-2592-B8ACF1815E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 y="3147772"/>
            <a:ext cx="12138660" cy="917833"/>
          </a:xfrm>
          <a:prstGeom prst="rect">
            <a:avLst/>
          </a:prstGeom>
          <a:noFill/>
          <a:ln>
            <a:noFill/>
          </a:ln>
        </p:spPr>
      </p:pic>
      <p:sp>
        <p:nvSpPr>
          <p:cNvPr id="10" name="文本框 9">
            <a:extLst>
              <a:ext uri="{FF2B5EF4-FFF2-40B4-BE49-F238E27FC236}">
                <a16:creationId xmlns:a16="http://schemas.microsoft.com/office/drawing/2014/main" id="{7C89912E-93DF-5F65-59D3-6AFCE1AB0A13}"/>
              </a:ext>
            </a:extLst>
          </p:cNvPr>
          <p:cNvSpPr txBox="1"/>
          <p:nvPr/>
        </p:nvSpPr>
        <p:spPr>
          <a:xfrm>
            <a:off x="2788920" y="4065605"/>
            <a:ext cx="6096000" cy="424155"/>
          </a:xfrm>
          <a:prstGeom prst="rect">
            <a:avLst/>
          </a:prstGeom>
          <a:noFill/>
        </p:spPr>
        <p:txBody>
          <a:bodyPr wrap="square">
            <a:spAutoFit/>
          </a:bodyPr>
          <a:lstStyle/>
          <a:p>
            <a:pPr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1-1 </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数据图预览</a:t>
            </a:r>
          </a:p>
        </p:txBody>
      </p:sp>
    </p:spTree>
    <p:extLst>
      <p:ext uri="{BB962C8B-B14F-4D97-AF65-F5344CB8AC3E}">
        <p14:creationId xmlns:p14="http://schemas.microsoft.com/office/powerpoint/2010/main" val="915508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118E17AB-3F88-110C-D887-EBB2A523C591}"/>
              </a:ext>
            </a:extLst>
          </p:cNvPr>
          <p:cNvSpPr txBox="1"/>
          <p:nvPr/>
        </p:nvSpPr>
        <p:spPr>
          <a:xfrm>
            <a:off x="433932" y="1075507"/>
            <a:ext cx="2263548" cy="369332"/>
          </a:xfrm>
          <a:prstGeom prst="rect">
            <a:avLst/>
          </a:prstGeom>
          <a:noFill/>
        </p:spPr>
        <p:txBody>
          <a:bodyPr wrap="square">
            <a:spAutoFit/>
          </a:bodyPr>
          <a:lstStyle/>
          <a:p>
            <a:r>
              <a:rPr lang="en-US" altLang="zh-CN" b="1" dirty="0">
                <a:ea typeface="黑体" panose="02010609060101010101" pitchFamily="49" charset="-122"/>
                <a:cs typeface="Times New Roman" panose="02020603050405020304" pitchFamily="18" charset="0"/>
              </a:rPr>
              <a:t>2</a:t>
            </a:r>
            <a:r>
              <a:rPr lang="en-US" altLang="zh-CN" sz="1800" b="1" dirty="0">
                <a:effectLst/>
                <a:ea typeface="黑体" panose="02010609060101010101" pitchFamily="49" charset="-122"/>
                <a:cs typeface="Times New Roman" panose="02020603050405020304" pitchFamily="18" charset="0"/>
              </a:rPr>
              <a:t>.</a:t>
            </a:r>
            <a:r>
              <a:rPr lang="zh-CN" altLang="zh-CN" sz="1800" b="1" dirty="0">
                <a:effectLst/>
                <a:ea typeface="黑体" panose="02010609060101010101" pitchFamily="49" charset="-122"/>
                <a:cs typeface="Times New Roman" panose="02020603050405020304" pitchFamily="18" charset="0"/>
              </a:rPr>
              <a:t>数据统计分析处理</a:t>
            </a:r>
            <a:endParaRPr lang="zh-CN" altLang="en-US" dirty="0"/>
          </a:p>
        </p:txBody>
      </p:sp>
      <p:sp>
        <p:nvSpPr>
          <p:cNvPr id="7" name="文本框 6">
            <a:extLst>
              <a:ext uri="{FF2B5EF4-FFF2-40B4-BE49-F238E27FC236}">
                <a16:creationId xmlns:a16="http://schemas.microsoft.com/office/drawing/2014/main" id="{D2A2285B-FFE7-DEFE-C118-207B03008A5B}"/>
              </a:ext>
            </a:extLst>
          </p:cNvPr>
          <p:cNvSpPr txBox="1"/>
          <p:nvPr/>
        </p:nvSpPr>
        <p:spPr>
          <a:xfrm>
            <a:off x="1432560" y="2025987"/>
            <a:ext cx="6096000" cy="2806025"/>
          </a:xfrm>
          <a:prstGeom prst="rect">
            <a:avLst/>
          </a:prstGeom>
          <a:noFill/>
        </p:spPr>
        <p:txBody>
          <a:bodyPr wrap="square">
            <a:spAutoFit/>
          </a:bodyPr>
          <a:lstStyle/>
          <a:p>
            <a:pPr>
              <a:lnSpc>
                <a:spcPct val="150000"/>
              </a:lnSpc>
            </a:pPr>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为了获取我们在数据处理中最为重要的</a:t>
            </a:r>
            <a:r>
              <a:rPr lang="zh-CN" altLang="en-US" sz="24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各省市确诊人数</a:t>
            </a:r>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及</a:t>
            </a:r>
            <a:r>
              <a:rPr lang="zh-CN" altLang="en-US" sz="24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治愈人数</a:t>
            </a:r>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的具体时间序列数据</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我们通过</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数据读取、筛选、分组、循环迭代、</a:t>
            </a:r>
            <a:r>
              <a:rPr lang="en-US" altLang="zh-CN" sz="2400" b="1" kern="100" dirty="0" err="1">
                <a:latin typeface="等线" panose="02010600030101010101" pitchFamily="2" charset="-122"/>
                <a:ea typeface="等线" panose="02010600030101010101" pitchFamily="2" charset="-122"/>
                <a:cs typeface="Times New Roman" panose="02020603050405020304" pitchFamily="18" charset="0"/>
              </a:rPr>
              <a:t>DataFrame</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的行</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列</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操作、数据计算和结果输出等方面的操作</a:t>
            </a:r>
            <a:endParaRPr lang="zh-CN" altLang="en-US" sz="2400" b="1"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2FAA6A53-8219-2332-B33B-6C4A1D19A5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89276" y="1123363"/>
            <a:ext cx="3141663" cy="3797277"/>
          </a:xfrm>
          <a:prstGeom prst="rect">
            <a:avLst/>
          </a:prstGeom>
          <a:noFill/>
          <a:ln>
            <a:noFill/>
          </a:ln>
        </p:spPr>
      </p:pic>
      <p:sp>
        <p:nvSpPr>
          <p:cNvPr id="10" name="文本框 9">
            <a:extLst>
              <a:ext uri="{FF2B5EF4-FFF2-40B4-BE49-F238E27FC236}">
                <a16:creationId xmlns:a16="http://schemas.microsoft.com/office/drawing/2014/main" id="{A7394A3A-07B3-27B2-EE94-499020ECC886}"/>
              </a:ext>
            </a:extLst>
          </p:cNvPr>
          <p:cNvSpPr txBox="1"/>
          <p:nvPr/>
        </p:nvSpPr>
        <p:spPr>
          <a:xfrm>
            <a:off x="6712108" y="4920640"/>
            <a:ext cx="6096000" cy="424155"/>
          </a:xfrm>
          <a:prstGeom prst="rect">
            <a:avLst/>
          </a:prstGeom>
          <a:noFill/>
        </p:spPr>
        <p:txBody>
          <a:bodyPr wrap="square">
            <a:spAutoFit/>
          </a:bodyPr>
          <a:lstStyle/>
          <a:p>
            <a:pPr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2-2 2020</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年累计确诊人数数据预览</a:t>
            </a:r>
          </a:p>
        </p:txBody>
      </p:sp>
    </p:spTree>
    <p:extLst>
      <p:ext uri="{BB962C8B-B14F-4D97-AF65-F5344CB8AC3E}">
        <p14:creationId xmlns:p14="http://schemas.microsoft.com/office/powerpoint/2010/main" val="1534692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8" name="图片 7">
            <a:extLst>
              <a:ext uri="{FF2B5EF4-FFF2-40B4-BE49-F238E27FC236}">
                <a16:creationId xmlns:a16="http://schemas.microsoft.com/office/drawing/2014/main" id="{E83D3AC4-D16A-9EFD-51AE-BB04557C0E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09975" y="645795"/>
            <a:ext cx="4972050" cy="4972050"/>
          </a:xfrm>
          <a:prstGeom prst="rect">
            <a:avLst/>
          </a:prstGeom>
          <a:noFill/>
          <a:ln>
            <a:noFill/>
          </a:ln>
        </p:spPr>
      </p:pic>
      <p:sp>
        <p:nvSpPr>
          <p:cNvPr id="10" name="文本框 9">
            <a:extLst>
              <a:ext uri="{FF2B5EF4-FFF2-40B4-BE49-F238E27FC236}">
                <a16:creationId xmlns:a16="http://schemas.microsoft.com/office/drawing/2014/main" id="{50496B56-0A8A-94E4-B898-D1D9A65BF53B}"/>
              </a:ext>
            </a:extLst>
          </p:cNvPr>
          <p:cNvSpPr txBox="1"/>
          <p:nvPr/>
        </p:nvSpPr>
        <p:spPr>
          <a:xfrm>
            <a:off x="2971800" y="5553100"/>
            <a:ext cx="6096000" cy="424155"/>
          </a:xfrm>
          <a:prstGeom prst="rect">
            <a:avLst/>
          </a:prstGeom>
          <a:noFill/>
        </p:spPr>
        <p:txBody>
          <a:bodyPr wrap="square">
            <a:spAutoFit/>
          </a:bodyPr>
          <a:lstStyle/>
          <a:p>
            <a:pPr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2-3 2020</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年累计治愈人数统计预览</a:t>
            </a:r>
          </a:p>
        </p:txBody>
      </p:sp>
      <p:sp>
        <p:nvSpPr>
          <p:cNvPr id="11" name="文本框 10">
            <a:extLst>
              <a:ext uri="{FF2B5EF4-FFF2-40B4-BE49-F238E27FC236}">
                <a16:creationId xmlns:a16="http://schemas.microsoft.com/office/drawing/2014/main" id="{C96A95D7-7B32-0BB7-2D74-39A5E3333F2C}"/>
              </a:ext>
            </a:extLst>
          </p:cNvPr>
          <p:cNvSpPr txBox="1"/>
          <p:nvPr/>
        </p:nvSpPr>
        <p:spPr>
          <a:xfrm>
            <a:off x="433932" y="1075507"/>
            <a:ext cx="2263548" cy="369332"/>
          </a:xfrm>
          <a:prstGeom prst="rect">
            <a:avLst/>
          </a:prstGeom>
          <a:noFill/>
        </p:spPr>
        <p:txBody>
          <a:bodyPr wrap="square">
            <a:spAutoFit/>
          </a:bodyPr>
          <a:lstStyle/>
          <a:p>
            <a:r>
              <a:rPr lang="en-US" altLang="zh-CN" b="1" dirty="0">
                <a:ea typeface="黑体" panose="02010609060101010101" pitchFamily="49" charset="-122"/>
                <a:cs typeface="Times New Roman" panose="02020603050405020304" pitchFamily="18" charset="0"/>
              </a:rPr>
              <a:t>2</a:t>
            </a:r>
            <a:r>
              <a:rPr lang="en-US" altLang="zh-CN" sz="1800" b="1" dirty="0">
                <a:effectLst/>
                <a:ea typeface="黑体" panose="02010609060101010101" pitchFamily="49" charset="-122"/>
                <a:cs typeface="Times New Roman" panose="02020603050405020304" pitchFamily="18" charset="0"/>
              </a:rPr>
              <a:t>.</a:t>
            </a:r>
            <a:r>
              <a:rPr lang="zh-CN" altLang="zh-CN" sz="1800" b="1" dirty="0">
                <a:effectLst/>
                <a:ea typeface="黑体" panose="02010609060101010101" pitchFamily="49" charset="-122"/>
                <a:cs typeface="Times New Roman" panose="02020603050405020304" pitchFamily="18" charset="0"/>
              </a:rPr>
              <a:t>数据统计分析处理</a:t>
            </a:r>
            <a:endParaRPr lang="zh-CN" altLang="en-US" dirty="0"/>
          </a:p>
        </p:txBody>
      </p:sp>
    </p:spTree>
    <p:extLst>
      <p:ext uri="{BB962C8B-B14F-4D97-AF65-F5344CB8AC3E}">
        <p14:creationId xmlns:p14="http://schemas.microsoft.com/office/powerpoint/2010/main" val="3569705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D2423868-7C32-434D-15A2-33131513EFD9}"/>
              </a:ext>
            </a:extLst>
          </p:cNvPr>
          <p:cNvSpPr txBox="1"/>
          <p:nvPr/>
        </p:nvSpPr>
        <p:spPr>
          <a:xfrm>
            <a:off x="3048000" y="2414922"/>
            <a:ext cx="6096000" cy="1698029"/>
          </a:xfrm>
          <a:prstGeom prst="rect">
            <a:avLst/>
          </a:prstGeom>
          <a:noFill/>
        </p:spPr>
        <p:txBody>
          <a:bodyPr wrap="square">
            <a:spAutoFit/>
          </a:bodyPr>
          <a:lstStyle/>
          <a:p>
            <a:pPr algn="just">
              <a:lnSpc>
                <a:spcPct val="150000"/>
              </a:lnSpc>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我们通过以上数据的处理</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绘制出了</a:t>
            </a:r>
            <a:r>
              <a:rPr lang="zh-CN" altLang="zh-CN" sz="24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柱状图</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4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折线图</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4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柱状折线图</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4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雷达图</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4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饼状图</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以及</a:t>
            </a:r>
            <a:r>
              <a:rPr lang="zh-CN" altLang="zh-CN" sz="24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地理热力图</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以下为我们绘制数据可视化图的过程</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24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C07A7DE7-487A-A149-5FFF-B6E2949F04A4}"/>
              </a:ext>
            </a:extLst>
          </p:cNvPr>
          <p:cNvSpPr txBox="1"/>
          <p:nvPr/>
        </p:nvSpPr>
        <p:spPr>
          <a:xfrm>
            <a:off x="2595645" y="379528"/>
            <a:ext cx="2469288" cy="369332"/>
          </a:xfrm>
          <a:prstGeom prst="rect">
            <a:avLst/>
          </a:prstGeom>
          <a:noFill/>
        </p:spPr>
        <p:txBody>
          <a:bodyPr wrap="square">
            <a:spAutoFit/>
          </a:bodyPr>
          <a:lstStyle/>
          <a:p>
            <a:r>
              <a:rPr lang="en-US" altLang="zh-CN" b="1">
                <a:ea typeface="黑体" panose="02010609060101010101" pitchFamily="49" charset="-122"/>
                <a:cs typeface="Times New Roman" panose="02020603050405020304" pitchFamily="18" charset="0"/>
              </a:rPr>
              <a:t>3</a:t>
            </a:r>
            <a:r>
              <a:rPr lang="en-US" altLang="zh-CN" sz="1800" b="1">
                <a:effectLst/>
                <a:ea typeface="黑体" panose="02010609060101010101" pitchFamily="49" charset="-122"/>
                <a:cs typeface="Times New Roman" panose="02020603050405020304" pitchFamily="18" charset="0"/>
              </a:rPr>
              <a:t>.</a:t>
            </a:r>
            <a:r>
              <a:rPr lang="zh-CN" altLang="zh-CN" sz="1800" b="1">
                <a:effectLst/>
                <a:ea typeface="黑体" panose="02010609060101010101" pitchFamily="49" charset="-122"/>
                <a:cs typeface="Times New Roman" panose="02020603050405020304" pitchFamily="18" charset="0"/>
              </a:rPr>
              <a:t>数据处理结果可视化</a:t>
            </a:r>
            <a:endParaRPr lang="zh-CN" altLang="en-US" dirty="0"/>
          </a:p>
        </p:txBody>
      </p:sp>
    </p:spTree>
    <p:extLst>
      <p:ext uri="{BB962C8B-B14F-4D97-AF65-F5344CB8AC3E}">
        <p14:creationId xmlns:p14="http://schemas.microsoft.com/office/powerpoint/2010/main" val="613861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2B29E433-9044-F756-826E-373BA2A235D9}"/>
              </a:ext>
            </a:extLst>
          </p:cNvPr>
          <p:cNvSpPr txBox="1"/>
          <p:nvPr/>
        </p:nvSpPr>
        <p:spPr>
          <a:xfrm>
            <a:off x="4613910" y="1260173"/>
            <a:ext cx="4792980" cy="829522"/>
          </a:xfrm>
          <a:prstGeom prst="rect">
            <a:avLst/>
          </a:prstGeom>
          <a:noFill/>
        </p:spPr>
        <p:txBody>
          <a:bodyPr wrap="square">
            <a:spAutoFit/>
          </a:bodyPr>
          <a:lstStyle/>
          <a:p>
            <a:pPr algn="just">
              <a:lnSpc>
                <a:spcPct val="150000"/>
              </a:lnSpc>
            </a:pPr>
            <a:r>
              <a:rPr lang="zh-CN" altLang="zh-CN" sz="3600" b="1" dirty="0">
                <a:ea typeface="黑体" panose="02010609060101010101" pitchFamily="49" charset="-122"/>
                <a:cs typeface="Times New Roman" panose="02020603050405020304" pitchFamily="18" charset="0"/>
              </a:rPr>
              <a:t>柱状及折线图</a:t>
            </a:r>
          </a:p>
        </p:txBody>
      </p:sp>
      <p:sp>
        <p:nvSpPr>
          <p:cNvPr id="9" name="文本框 8">
            <a:extLst>
              <a:ext uri="{FF2B5EF4-FFF2-40B4-BE49-F238E27FC236}">
                <a16:creationId xmlns:a16="http://schemas.microsoft.com/office/drawing/2014/main" id="{AFA0A3DC-F6B1-9EA1-1B2E-58312C52FEB6}"/>
              </a:ext>
            </a:extLst>
          </p:cNvPr>
          <p:cNvSpPr txBox="1"/>
          <p:nvPr/>
        </p:nvSpPr>
        <p:spPr>
          <a:xfrm>
            <a:off x="3048000" y="2648635"/>
            <a:ext cx="6096000" cy="2252027"/>
          </a:xfrm>
          <a:prstGeom prst="rect">
            <a:avLst/>
          </a:prstGeom>
          <a:noFill/>
        </p:spPr>
        <p:txBody>
          <a:bodyPr wrap="square">
            <a:spAutoFit/>
          </a:bodyPr>
          <a:lstStyle/>
          <a:p>
            <a:pPr>
              <a:lnSpc>
                <a:spcPct val="150000"/>
              </a:lnSpc>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柱状图（</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Bar Chart</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）是一种常用的数据可视化图表，用于展示分类数据的数量或频率</a:t>
            </a:r>
            <a:endParaRPr lang="en-US" altLang="zh-CN" sz="2400" b="1" kern="100"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折线图（</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Line Chart</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）是一种展示数据随着变量的变化而呈现的趋势的图表</a:t>
            </a:r>
            <a:endParaRPr lang="zh-CN" altLang="en-US" sz="24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6E2CBA51-914E-B3CE-6575-CDA7B8879184}"/>
              </a:ext>
            </a:extLst>
          </p:cNvPr>
          <p:cNvSpPr txBox="1"/>
          <p:nvPr/>
        </p:nvSpPr>
        <p:spPr>
          <a:xfrm>
            <a:off x="2595645" y="379528"/>
            <a:ext cx="2469288" cy="369332"/>
          </a:xfrm>
          <a:prstGeom prst="rect">
            <a:avLst/>
          </a:prstGeom>
          <a:noFill/>
        </p:spPr>
        <p:txBody>
          <a:bodyPr wrap="square">
            <a:spAutoFit/>
          </a:bodyPr>
          <a:lstStyle/>
          <a:p>
            <a:r>
              <a:rPr lang="en-US" altLang="zh-CN" b="1">
                <a:ea typeface="黑体" panose="02010609060101010101" pitchFamily="49" charset="-122"/>
                <a:cs typeface="Times New Roman" panose="02020603050405020304" pitchFamily="18" charset="0"/>
              </a:rPr>
              <a:t>3</a:t>
            </a:r>
            <a:r>
              <a:rPr lang="en-US" altLang="zh-CN" sz="1800" b="1">
                <a:effectLst/>
                <a:ea typeface="黑体" panose="02010609060101010101" pitchFamily="49" charset="-122"/>
                <a:cs typeface="Times New Roman" panose="02020603050405020304" pitchFamily="18" charset="0"/>
              </a:rPr>
              <a:t>.</a:t>
            </a:r>
            <a:r>
              <a:rPr lang="zh-CN" altLang="zh-CN" sz="1800" b="1">
                <a:effectLst/>
                <a:ea typeface="黑体" panose="02010609060101010101" pitchFamily="49" charset="-122"/>
                <a:cs typeface="Times New Roman" panose="02020603050405020304" pitchFamily="18" charset="0"/>
              </a:rPr>
              <a:t>数据处理结果可视化</a:t>
            </a:r>
            <a:endParaRPr lang="zh-CN" altLang="en-US" dirty="0"/>
          </a:p>
        </p:txBody>
      </p:sp>
    </p:spTree>
    <p:extLst>
      <p:ext uri="{BB962C8B-B14F-4D97-AF65-F5344CB8AC3E}">
        <p14:creationId xmlns:p14="http://schemas.microsoft.com/office/powerpoint/2010/main" val="1179741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2" name="文本框 1">
            <a:extLst>
              <a:ext uri="{FF2B5EF4-FFF2-40B4-BE49-F238E27FC236}">
                <a16:creationId xmlns:a16="http://schemas.microsoft.com/office/drawing/2014/main" id="{0E91172B-43F7-24CA-4CA6-7F2C81F05305}"/>
              </a:ext>
            </a:extLst>
          </p:cNvPr>
          <p:cNvSpPr txBox="1"/>
          <p:nvPr/>
        </p:nvSpPr>
        <p:spPr>
          <a:xfrm>
            <a:off x="2595645" y="379528"/>
            <a:ext cx="2469288" cy="369332"/>
          </a:xfrm>
          <a:prstGeom prst="rect">
            <a:avLst/>
          </a:prstGeom>
          <a:noFill/>
        </p:spPr>
        <p:txBody>
          <a:bodyPr wrap="square">
            <a:spAutoFit/>
          </a:bodyPr>
          <a:lstStyle/>
          <a:p>
            <a:r>
              <a:rPr lang="en-US" altLang="zh-CN" b="1">
                <a:ea typeface="黑体" panose="02010609060101010101" pitchFamily="49" charset="-122"/>
                <a:cs typeface="Times New Roman" panose="02020603050405020304" pitchFamily="18" charset="0"/>
              </a:rPr>
              <a:t>3</a:t>
            </a:r>
            <a:r>
              <a:rPr lang="en-US" altLang="zh-CN" sz="1800" b="1">
                <a:effectLst/>
                <a:ea typeface="黑体" panose="02010609060101010101" pitchFamily="49" charset="-122"/>
                <a:cs typeface="Times New Roman" panose="02020603050405020304" pitchFamily="18" charset="0"/>
              </a:rPr>
              <a:t>.</a:t>
            </a:r>
            <a:r>
              <a:rPr lang="zh-CN" altLang="zh-CN" sz="1800" b="1">
                <a:effectLst/>
                <a:ea typeface="黑体" panose="02010609060101010101" pitchFamily="49" charset="-122"/>
                <a:cs typeface="Times New Roman" panose="02020603050405020304" pitchFamily="18" charset="0"/>
              </a:rPr>
              <a:t>数据处理结果可视化</a:t>
            </a:r>
            <a:endParaRPr lang="zh-CN" altLang="en-US" dirty="0"/>
          </a:p>
        </p:txBody>
      </p:sp>
      <p:pic>
        <p:nvPicPr>
          <p:cNvPr id="7" name="图片 6">
            <a:extLst>
              <a:ext uri="{FF2B5EF4-FFF2-40B4-BE49-F238E27FC236}">
                <a16:creationId xmlns:a16="http://schemas.microsoft.com/office/drawing/2014/main" id="{C34392A1-C54C-2C7D-45B4-890197D621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9074" y="817537"/>
            <a:ext cx="8979198" cy="4720322"/>
          </a:xfrm>
          <a:prstGeom prst="rect">
            <a:avLst/>
          </a:prstGeom>
          <a:noFill/>
          <a:ln>
            <a:noFill/>
          </a:ln>
        </p:spPr>
      </p:pic>
      <p:sp>
        <p:nvSpPr>
          <p:cNvPr id="9" name="文本框 8">
            <a:extLst>
              <a:ext uri="{FF2B5EF4-FFF2-40B4-BE49-F238E27FC236}">
                <a16:creationId xmlns:a16="http://schemas.microsoft.com/office/drawing/2014/main" id="{C3B02909-7880-0C8A-0B7E-9118D1B77E7F}"/>
              </a:ext>
            </a:extLst>
          </p:cNvPr>
          <p:cNvSpPr txBox="1"/>
          <p:nvPr/>
        </p:nvSpPr>
        <p:spPr>
          <a:xfrm>
            <a:off x="3048000" y="5596121"/>
            <a:ext cx="6096000" cy="424155"/>
          </a:xfrm>
          <a:prstGeom prst="rect">
            <a:avLst/>
          </a:prstGeom>
          <a:noFill/>
        </p:spPr>
        <p:txBody>
          <a:bodyPr wrap="square">
            <a:spAutoFit/>
          </a:bodyPr>
          <a:lstStyle/>
          <a:p>
            <a:pPr indent="266700"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3-2 </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各省市</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2020</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年</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-2022</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年确诊人数对比</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含香港台湾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16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34393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A87444A5-4EDF-4766-B14E-9824C3F0371A}"/>
              </a:ext>
            </a:extLst>
          </p:cNvPr>
          <p:cNvSpPr txBox="1"/>
          <p:nvPr/>
        </p:nvSpPr>
        <p:spPr>
          <a:xfrm>
            <a:off x="2595645" y="379528"/>
            <a:ext cx="2469288" cy="369332"/>
          </a:xfrm>
          <a:prstGeom prst="rect">
            <a:avLst/>
          </a:prstGeom>
          <a:noFill/>
        </p:spPr>
        <p:txBody>
          <a:bodyPr wrap="square">
            <a:spAutoFit/>
          </a:bodyPr>
          <a:lstStyle/>
          <a:p>
            <a:r>
              <a:rPr lang="en-US" altLang="zh-CN" b="1">
                <a:ea typeface="黑体" panose="02010609060101010101" pitchFamily="49" charset="-122"/>
                <a:cs typeface="Times New Roman" panose="02020603050405020304" pitchFamily="18" charset="0"/>
              </a:rPr>
              <a:t>3</a:t>
            </a:r>
            <a:r>
              <a:rPr lang="en-US" altLang="zh-CN" sz="1800" b="1">
                <a:effectLst/>
                <a:ea typeface="黑体" panose="02010609060101010101" pitchFamily="49" charset="-122"/>
                <a:cs typeface="Times New Roman" panose="02020603050405020304" pitchFamily="18" charset="0"/>
              </a:rPr>
              <a:t>.</a:t>
            </a:r>
            <a:r>
              <a:rPr lang="zh-CN" altLang="zh-CN" sz="1800" b="1">
                <a:effectLst/>
                <a:ea typeface="黑体" panose="02010609060101010101" pitchFamily="49" charset="-122"/>
                <a:cs typeface="Times New Roman" panose="02020603050405020304" pitchFamily="18" charset="0"/>
              </a:rPr>
              <a:t>数据处理结果可视化</a:t>
            </a:r>
            <a:endParaRPr lang="zh-CN" altLang="en-US" dirty="0"/>
          </a:p>
        </p:txBody>
      </p:sp>
      <p:pic>
        <p:nvPicPr>
          <p:cNvPr id="7" name="图片 6">
            <a:extLst>
              <a:ext uri="{FF2B5EF4-FFF2-40B4-BE49-F238E27FC236}">
                <a16:creationId xmlns:a16="http://schemas.microsoft.com/office/drawing/2014/main" id="{1CB09FD3-CE44-57E3-971D-95BF201247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9934" y="833357"/>
            <a:ext cx="9772132" cy="4738639"/>
          </a:xfrm>
          <a:prstGeom prst="rect">
            <a:avLst/>
          </a:prstGeom>
          <a:noFill/>
          <a:ln>
            <a:noFill/>
          </a:ln>
        </p:spPr>
      </p:pic>
      <p:sp>
        <p:nvSpPr>
          <p:cNvPr id="9" name="文本框 8">
            <a:extLst>
              <a:ext uri="{FF2B5EF4-FFF2-40B4-BE49-F238E27FC236}">
                <a16:creationId xmlns:a16="http://schemas.microsoft.com/office/drawing/2014/main" id="{EAC7F033-204A-14A0-6521-B460DB083059}"/>
              </a:ext>
            </a:extLst>
          </p:cNvPr>
          <p:cNvSpPr txBox="1"/>
          <p:nvPr/>
        </p:nvSpPr>
        <p:spPr>
          <a:xfrm>
            <a:off x="2651760" y="5656493"/>
            <a:ext cx="6096000" cy="424155"/>
          </a:xfrm>
          <a:prstGeom prst="rect">
            <a:avLst/>
          </a:prstGeom>
          <a:noFill/>
        </p:spPr>
        <p:txBody>
          <a:bodyPr wrap="square">
            <a:spAutoFit/>
          </a:bodyPr>
          <a:lstStyle/>
          <a:p>
            <a:pPr indent="266700"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3-3 </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各省市</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2020</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年</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-2022</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年确诊人数对比</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不含香港台湾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16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41317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A87444A5-4EDF-4766-B14E-9824C3F0371A}"/>
              </a:ext>
            </a:extLst>
          </p:cNvPr>
          <p:cNvSpPr txBox="1"/>
          <p:nvPr/>
        </p:nvSpPr>
        <p:spPr>
          <a:xfrm>
            <a:off x="2595645" y="379528"/>
            <a:ext cx="2469288" cy="369332"/>
          </a:xfrm>
          <a:prstGeom prst="rect">
            <a:avLst/>
          </a:prstGeom>
          <a:noFill/>
        </p:spPr>
        <p:txBody>
          <a:bodyPr wrap="square">
            <a:spAutoFit/>
          </a:bodyPr>
          <a:lstStyle/>
          <a:p>
            <a:r>
              <a:rPr lang="en-US" altLang="zh-CN" b="1">
                <a:ea typeface="黑体" panose="02010609060101010101" pitchFamily="49" charset="-122"/>
                <a:cs typeface="Times New Roman" panose="02020603050405020304" pitchFamily="18" charset="0"/>
              </a:rPr>
              <a:t>3</a:t>
            </a:r>
            <a:r>
              <a:rPr lang="en-US" altLang="zh-CN" sz="1800" b="1">
                <a:effectLst/>
                <a:ea typeface="黑体" panose="02010609060101010101" pitchFamily="49" charset="-122"/>
                <a:cs typeface="Times New Roman" panose="02020603050405020304" pitchFamily="18" charset="0"/>
              </a:rPr>
              <a:t>.</a:t>
            </a:r>
            <a:r>
              <a:rPr lang="zh-CN" altLang="zh-CN" sz="1800" b="1">
                <a:effectLst/>
                <a:ea typeface="黑体" panose="02010609060101010101" pitchFamily="49" charset="-122"/>
                <a:cs typeface="Times New Roman" panose="02020603050405020304" pitchFamily="18" charset="0"/>
              </a:rPr>
              <a:t>数据处理结果可视化</a:t>
            </a:r>
            <a:endParaRPr lang="zh-CN" altLang="en-US" dirty="0"/>
          </a:p>
        </p:txBody>
      </p:sp>
      <p:pic>
        <p:nvPicPr>
          <p:cNvPr id="2" name="图片 1">
            <a:extLst>
              <a:ext uri="{FF2B5EF4-FFF2-40B4-BE49-F238E27FC236}">
                <a16:creationId xmlns:a16="http://schemas.microsoft.com/office/drawing/2014/main" id="{4EA5A2B3-201D-8147-5869-58C1EF41B9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803" y="833357"/>
            <a:ext cx="9904394" cy="4845368"/>
          </a:xfrm>
          <a:prstGeom prst="rect">
            <a:avLst/>
          </a:prstGeom>
          <a:noFill/>
          <a:ln>
            <a:noFill/>
          </a:ln>
        </p:spPr>
      </p:pic>
      <p:sp>
        <p:nvSpPr>
          <p:cNvPr id="8" name="文本框 7">
            <a:extLst>
              <a:ext uri="{FF2B5EF4-FFF2-40B4-BE49-F238E27FC236}">
                <a16:creationId xmlns:a16="http://schemas.microsoft.com/office/drawing/2014/main" id="{716E8E21-F55E-1B70-C027-71024B32E4A6}"/>
              </a:ext>
            </a:extLst>
          </p:cNvPr>
          <p:cNvSpPr txBox="1"/>
          <p:nvPr/>
        </p:nvSpPr>
        <p:spPr>
          <a:xfrm>
            <a:off x="2712720" y="5763222"/>
            <a:ext cx="6096000" cy="424155"/>
          </a:xfrm>
          <a:prstGeom prst="rect">
            <a:avLst/>
          </a:prstGeom>
          <a:noFill/>
        </p:spPr>
        <p:txBody>
          <a:bodyPr wrap="square">
            <a:spAutoFit/>
          </a:bodyPr>
          <a:lstStyle/>
          <a:p>
            <a:pPr indent="266700"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3-4 </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各省市</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2020</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年确诊人数对比</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不含香港台湾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16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98482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F866802-2F66-186F-909E-6F7E810E15AB}"/>
              </a:ext>
            </a:extLst>
          </p:cNvPr>
          <p:cNvSpPr/>
          <p:nvPr/>
        </p:nvSpPr>
        <p:spPr>
          <a:xfrm>
            <a:off x="1626073" y="1978534"/>
            <a:ext cx="5251438" cy="984885"/>
          </a:xfrm>
          <a:prstGeom prst="rect">
            <a:avLst/>
          </a:prstGeom>
        </p:spPr>
        <p:txBody>
          <a:bodyPr wrap="none" lIns="0" tIns="0" rIns="0" bIns="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zh-CN" sz="3200" b="1" dirty="0">
                <a:effectLst/>
                <a:latin typeface="等线" panose="02010600030101010101" pitchFamily="2" charset="-122"/>
                <a:ea typeface="仿宋_GB2312"/>
                <a:cs typeface="Times New Roman" panose="02020603050405020304" pitchFamily="18" charset="0"/>
              </a:rPr>
              <a:t>基于新冠疫情数据的传染病区域地理性分析</a:t>
            </a:r>
            <a:endParaRPr kumimoji="0" lang="zh-CN" altLang="en-US" sz="3200" b="0" i="0" u="none" strike="noStrike" kern="1200" cap="none" spc="0" normalizeH="0" baseline="0" noProof="0" dirty="0">
              <a:ln>
                <a:noFill/>
              </a:ln>
              <a:solidFill>
                <a:prstClr val="black"/>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5" name="淘宝网chenying0907出品 14">
            <a:extLst>
              <a:ext uri="{FF2B5EF4-FFF2-40B4-BE49-F238E27FC236}">
                <a16:creationId xmlns:a16="http://schemas.microsoft.com/office/drawing/2014/main" id="{43113918-7F7B-E5E5-531C-2EF23FEA7EF5}"/>
              </a:ext>
            </a:extLst>
          </p:cNvPr>
          <p:cNvSpPr/>
          <p:nvPr/>
        </p:nvSpPr>
        <p:spPr bwMode="auto">
          <a:xfrm>
            <a:off x="1626073" y="3551072"/>
            <a:ext cx="1723549" cy="461665"/>
          </a:xfrm>
          <a:prstGeom prst="rect">
            <a:avLst/>
          </a:prstGeom>
        </p:spPr>
        <p:txBody>
          <a:bodyPr wrap="none">
            <a:noAutofit/>
          </a:bodyPr>
          <a:lstStyle/>
          <a:p>
            <a:pPr>
              <a:defRPr/>
            </a:pPr>
            <a:r>
              <a:rPr lang="zh-CN" altLang="en-US" sz="24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项目背景及特色</a:t>
            </a:r>
            <a:endParaRPr lang="en-US" altLang="zh-CN" sz="24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6" name="淘宝网chenying0907出品 16">
            <a:extLst>
              <a:ext uri="{FF2B5EF4-FFF2-40B4-BE49-F238E27FC236}">
                <a16:creationId xmlns:a16="http://schemas.microsoft.com/office/drawing/2014/main" id="{3D2E6E44-3F21-3482-3DD8-9C8697B06C7C}"/>
              </a:ext>
            </a:extLst>
          </p:cNvPr>
          <p:cNvSpPr txBox="1">
            <a:spLocks noChangeArrowheads="1"/>
          </p:cNvSpPr>
          <p:nvPr/>
        </p:nvSpPr>
        <p:spPr bwMode="auto">
          <a:xfrm>
            <a:off x="774304" y="3489518"/>
            <a:ext cx="10398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just">
              <a:defRPr/>
            </a:pPr>
            <a:r>
              <a:rPr lang="en-US" altLang="zh-CN" sz="32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01</a:t>
            </a:r>
            <a:endParaRPr lang="zh-CN" altLang="en-US" sz="32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cxnSp>
        <p:nvCxnSpPr>
          <p:cNvPr id="7" name="淘宝网chenying0907出品 47">
            <a:extLst>
              <a:ext uri="{FF2B5EF4-FFF2-40B4-BE49-F238E27FC236}">
                <a16:creationId xmlns:a16="http://schemas.microsoft.com/office/drawing/2014/main" id="{8B12110E-47DA-2304-D36C-2123DC640405}"/>
              </a:ext>
            </a:extLst>
          </p:cNvPr>
          <p:cNvCxnSpPr/>
          <p:nvPr/>
        </p:nvCxnSpPr>
        <p:spPr bwMode="auto">
          <a:xfrm flipH="1">
            <a:off x="1180482" y="3803968"/>
            <a:ext cx="240312" cy="231038"/>
          </a:xfrm>
          <a:prstGeom prst="line">
            <a:avLst/>
          </a:prstGeom>
          <a:noFill/>
          <a:ln w="6350" cap="flat" cmpd="sng" algn="ctr">
            <a:solidFill>
              <a:schemeClr val="accent1">
                <a:lumMod val="75000"/>
              </a:schemeClr>
            </a:solidFill>
            <a:prstDash val="solid"/>
            <a:miter lim="800000"/>
          </a:ln>
          <a:effectLst/>
        </p:spPr>
      </p:cxnSp>
      <p:sp>
        <p:nvSpPr>
          <p:cNvPr id="8" name="淘宝网chenying0907出品 53">
            <a:extLst>
              <a:ext uri="{FF2B5EF4-FFF2-40B4-BE49-F238E27FC236}">
                <a16:creationId xmlns:a16="http://schemas.microsoft.com/office/drawing/2014/main" id="{193CA142-7343-9344-3B18-5555D44D5C8B}"/>
              </a:ext>
            </a:extLst>
          </p:cNvPr>
          <p:cNvSpPr/>
          <p:nvPr/>
        </p:nvSpPr>
        <p:spPr bwMode="auto">
          <a:xfrm>
            <a:off x="1626073" y="4387355"/>
            <a:ext cx="1415772" cy="461665"/>
          </a:xfrm>
          <a:prstGeom prst="rect">
            <a:avLst/>
          </a:prstGeom>
        </p:spPr>
        <p:txBody>
          <a:bodyPr wrap="none">
            <a:noAutofit/>
          </a:bodyPr>
          <a:lstStyle/>
          <a:p>
            <a:pPr>
              <a:defRPr/>
            </a:pPr>
            <a:r>
              <a:rPr lang="zh-CN" altLang="en-US" sz="24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难点及解决方案</a:t>
            </a:r>
          </a:p>
        </p:txBody>
      </p:sp>
      <p:sp>
        <p:nvSpPr>
          <p:cNvPr id="9" name="淘宝网chenying0907出品 43">
            <a:extLst>
              <a:ext uri="{FF2B5EF4-FFF2-40B4-BE49-F238E27FC236}">
                <a16:creationId xmlns:a16="http://schemas.microsoft.com/office/drawing/2014/main" id="{053894C3-AF04-F341-2ED7-9D01A767EF71}"/>
              </a:ext>
            </a:extLst>
          </p:cNvPr>
          <p:cNvSpPr txBox="1">
            <a:spLocks noChangeArrowheads="1"/>
          </p:cNvSpPr>
          <p:nvPr/>
        </p:nvSpPr>
        <p:spPr bwMode="auto">
          <a:xfrm>
            <a:off x="774304" y="4331943"/>
            <a:ext cx="10398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just">
              <a:defRPr/>
            </a:pPr>
            <a:r>
              <a:rPr lang="en-US" altLang="zh-CN" sz="32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02</a:t>
            </a:r>
            <a:endParaRPr lang="zh-CN" altLang="en-US" sz="32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cxnSp>
        <p:nvCxnSpPr>
          <p:cNvPr id="10" name="淘宝网chenying0907出品 47">
            <a:extLst>
              <a:ext uri="{FF2B5EF4-FFF2-40B4-BE49-F238E27FC236}">
                <a16:creationId xmlns:a16="http://schemas.microsoft.com/office/drawing/2014/main" id="{4CD4FAB0-D40F-AE41-CC1F-A7604B78C170}"/>
              </a:ext>
            </a:extLst>
          </p:cNvPr>
          <p:cNvCxnSpPr/>
          <p:nvPr/>
        </p:nvCxnSpPr>
        <p:spPr bwMode="auto">
          <a:xfrm flipH="1">
            <a:off x="1180482" y="4641980"/>
            <a:ext cx="240312" cy="231038"/>
          </a:xfrm>
          <a:prstGeom prst="line">
            <a:avLst/>
          </a:prstGeom>
          <a:noFill/>
          <a:ln w="6350" cap="flat" cmpd="sng" algn="ctr">
            <a:solidFill>
              <a:schemeClr val="accent1">
                <a:lumMod val="75000"/>
              </a:schemeClr>
            </a:solidFill>
            <a:prstDash val="solid"/>
            <a:miter lim="800000"/>
          </a:ln>
          <a:effectLst/>
        </p:spPr>
      </p:cxnSp>
      <p:sp>
        <p:nvSpPr>
          <p:cNvPr id="11" name="淘宝网chenying0907出品 59">
            <a:extLst>
              <a:ext uri="{FF2B5EF4-FFF2-40B4-BE49-F238E27FC236}">
                <a16:creationId xmlns:a16="http://schemas.microsoft.com/office/drawing/2014/main" id="{52D78349-F6F0-5A3C-D2A7-99356728BF86}"/>
              </a:ext>
            </a:extLst>
          </p:cNvPr>
          <p:cNvSpPr/>
          <p:nvPr/>
        </p:nvSpPr>
        <p:spPr bwMode="auto">
          <a:xfrm>
            <a:off x="1626073" y="5238803"/>
            <a:ext cx="1415772" cy="461665"/>
          </a:xfrm>
          <a:prstGeom prst="rect">
            <a:avLst/>
          </a:prstGeom>
        </p:spPr>
        <p:txBody>
          <a:bodyPr wrap="none">
            <a:noAutofit/>
          </a:bodyPr>
          <a:lstStyle/>
          <a:p>
            <a:pPr>
              <a:defRPr/>
            </a:pPr>
            <a:r>
              <a:rPr lang="zh-CN" altLang="en-US" sz="24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项目流程及依据</a:t>
            </a:r>
          </a:p>
        </p:txBody>
      </p:sp>
      <p:sp>
        <p:nvSpPr>
          <p:cNvPr id="12" name="淘宝网chenying0907出品 46">
            <a:extLst>
              <a:ext uri="{FF2B5EF4-FFF2-40B4-BE49-F238E27FC236}">
                <a16:creationId xmlns:a16="http://schemas.microsoft.com/office/drawing/2014/main" id="{E214D985-D051-4B68-3489-184BA7A39B9D}"/>
              </a:ext>
            </a:extLst>
          </p:cNvPr>
          <p:cNvSpPr txBox="1">
            <a:spLocks noChangeArrowheads="1"/>
          </p:cNvSpPr>
          <p:nvPr/>
        </p:nvSpPr>
        <p:spPr bwMode="auto">
          <a:xfrm>
            <a:off x="774304" y="5174369"/>
            <a:ext cx="104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just">
              <a:defRPr/>
            </a:pPr>
            <a:r>
              <a:rPr lang="en-US" altLang="zh-CN" sz="32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03</a:t>
            </a:r>
            <a:endParaRPr lang="zh-CN" altLang="en-US" sz="32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cxnSp>
        <p:nvCxnSpPr>
          <p:cNvPr id="13" name="淘宝网chenying0907出品 47">
            <a:extLst>
              <a:ext uri="{FF2B5EF4-FFF2-40B4-BE49-F238E27FC236}">
                <a16:creationId xmlns:a16="http://schemas.microsoft.com/office/drawing/2014/main" id="{52B999B0-C492-DB39-8211-9099CB342D9B}"/>
              </a:ext>
            </a:extLst>
          </p:cNvPr>
          <p:cNvCxnSpPr/>
          <p:nvPr/>
        </p:nvCxnSpPr>
        <p:spPr bwMode="auto">
          <a:xfrm flipH="1">
            <a:off x="1180482" y="5479993"/>
            <a:ext cx="240312" cy="231038"/>
          </a:xfrm>
          <a:prstGeom prst="line">
            <a:avLst/>
          </a:prstGeom>
          <a:noFill/>
          <a:ln w="6350" cap="flat" cmpd="sng" algn="ctr">
            <a:solidFill>
              <a:schemeClr val="accent1">
                <a:lumMod val="75000"/>
              </a:schemeClr>
            </a:solidFill>
            <a:prstDash val="solid"/>
            <a:miter lim="800000"/>
          </a:ln>
          <a:effectLst/>
        </p:spPr>
      </p:cxnSp>
      <p:sp>
        <p:nvSpPr>
          <p:cNvPr id="14" name="淘宝网chenying0907出品 65">
            <a:extLst>
              <a:ext uri="{FF2B5EF4-FFF2-40B4-BE49-F238E27FC236}">
                <a16:creationId xmlns:a16="http://schemas.microsoft.com/office/drawing/2014/main" id="{D2C2148D-CC7C-FDEE-B175-0D0370E86310}"/>
              </a:ext>
            </a:extLst>
          </p:cNvPr>
          <p:cNvSpPr/>
          <p:nvPr/>
        </p:nvSpPr>
        <p:spPr bwMode="auto">
          <a:xfrm>
            <a:off x="5018230" y="3555392"/>
            <a:ext cx="1723549" cy="461665"/>
          </a:xfrm>
          <a:prstGeom prst="rect">
            <a:avLst/>
          </a:prstGeom>
        </p:spPr>
        <p:txBody>
          <a:bodyPr wrap="none">
            <a:noAutofit/>
          </a:bodyPr>
          <a:lstStyle/>
          <a:p>
            <a:pPr>
              <a:defRPr/>
            </a:pPr>
            <a:r>
              <a:rPr lang="zh-CN" altLang="en-US" sz="24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项目结论</a:t>
            </a:r>
          </a:p>
        </p:txBody>
      </p:sp>
      <p:sp>
        <p:nvSpPr>
          <p:cNvPr id="15" name="淘宝网chenying0907出品 58">
            <a:extLst>
              <a:ext uri="{FF2B5EF4-FFF2-40B4-BE49-F238E27FC236}">
                <a16:creationId xmlns:a16="http://schemas.microsoft.com/office/drawing/2014/main" id="{D6D9A660-D758-6928-FF3C-FD58808CF9A0}"/>
              </a:ext>
            </a:extLst>
          </p:cNvPr>
          <p:cNvSpPr txBox="1">
            <a:spLocks noChangeArrowheads="1"/>
          </p:cNvSpPr>
          <p:nvPr/>
        </p:nvSpPr>
        <p:spPr bwMode="auto">
          <a:xfrm>
            <a:off x="4166461" y="3489518"/>
            <a:ext cx="10398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just">
              <a:defRPr/>
            </a:pPr>
            <a:r>
              <a:rPr lang="en-US" altLang="zh-CN" sz="32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04</a:t>
            </a:r>
            <a:endParaRPr lang="zh-CN" altLang="en-US" sz="32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cxnSp>
        <p:nvCxnSpPr>
          <p:cNvPr id="16" name="淘宝网chenying0907出品 47">
            <a:extLst>
              <a:ext uri="{FF2B5EF4-FFF2-40B4-BE49-F238E27FC236}">
                <a16:creationId xmlns:a16="http://schemas.microsoft.com/office/drawing/2014/main" id="{D59E5080-EF6D-646E-45BC-95D14A531CA7}"/>
              </a:ext>
            </a:extLst>
          </p:cNvPr>
          <p:cNvCxnSpPr/>
          <p:nvPr/>
        </p:nvCxnSpPr>
        <p:spPr bwMode="auto">
          <a:xfrm flipH="1">
            <a:off x="4572639" y="3790729"/>
            <a:ext cx="240312" cy="231038"/>
          </a:xfrm>
          <a:prstGeom prst="line">
            <a:avLst/>
          </a:prstGeom>
          <a:noFill/>
          <a:ln w="6350" cap="flat" cmpd="sng" algn="ctr">
            <a:solidFill>
              <a:schemeClr val="accent1">
                <a:lumMod val="75000"/>
              </a:schemeClr>
            </a:solidFill>
            <a:prstDash val="solid"/>
            <a:miter lim="800000"/>
          </a:ln>
          <a:effectLst/>
        </p:spPr>
      </p:cxnSp>
      <p:sp>
        <p:nvSpPr>
          <p:cNvPr id="17" name="淘宝网chenying0907出品 65">
            <a:extLst>
              <a:ext uri="{FF2B5EF4-FFF2-40B4-BE49-F238E27FC236}">
                <a16:creationId xmlns:a16="http://schemas.microsoft.com/office/drawing/2014/main" id="{65A35CDF-FCA7-6EB8-7419-2DB1E8E29725}"/>
              </a:ext>
            </a:extLst>
          </p:cNvPr>
          <p:cNvSpPr/>
          <p:nvPr/>
        </p:nvSpPr>
        <p:spPr bwMode="auto">
          <a:xfrm>
            <a:off x="5018229" y="4399257"/>
            <a:ext cx="1723549" cy="461665"/>
          </a:xfrm>
          <a:prstGeom prst="rect">
            <a:avLst/>
          </a:prstGeom>
        </p:spPr>
        <p:txBody>
          <a:bodyPr wrap="none">
            <a:noAutofit/>
          </a:bodyPr>
          <a:lstStyle/>
          <a:p>
            <a:pPr>
              <a:defRPr/>
            </a:pPr>
            <a:r>
              <a:rPr lang="zh-CN" altLang="en-US" sz="24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总结认识</a:t>
            </a:r>
          </a:p>
        </p:txBody>
      </p:sp>
      <p:sp>
        <p:nvSpPr>
          <p:cNvPr id="18" name="淘宝网chenying0907出品 58">
            <a:extLst>
              <a:ext uri="{FF2B5EF4-FFF2-40B4-BE49-F238E27FC236}">
                <a16:creationId xmlns:a16="http://schemas.microsoft.com/office/drawing/2014/main" id="{2CDEEE39-B1A0-D014-296D-F805261F98C2}"/>
              </a:ext>
            </a:extLst>
          </p:cNvPr>
          <p:cNvSpPr txBox="1">
            <a:spLocks noChangeArrowheads="1"/>
          </p:cNvSpPr>
          <p:nvPr/>
        </p:nvSpPr>
        <p:spPr bwMode="auto">
          <a:xfrm>
            <a:off x="4166461" y="4331943"/>
            <a:ext cx="10398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just">
              <a:defRPr/>
            </a:pPr>
            <a:r>
              <a:rPr lang="en-US" altLang="zh-CN" sz="32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05</a:t>
            </a:r>
            <a:endParaRPr lang="zh-CN" altLang="en-US" sz="32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cxnSp>
        <p:nvCxnSpPr>
          <p:cNvPr id="19" name="淘宝网chenying0907出品 47">
            <a:extLst>
              <a:ext uri="{FF2B5EF4-FFF2-40B4-BE49-F238E27FC236}">
                <a16:creationId xmlns:a16="http://schemas.microsoft.com/office/drawing/2014/main" id="{C185328E-ACDE-547D-AC1D-7CA47AC7894C}"/>
              </a:ext>
            </a:extLst>
          </p:cNvPr>
          <p:cNvCxnSpPr/>
          <p:nvPr/>
        </p:nvCxnSpPr>
        <p:spPr bwMode="auto">
          <a:xfrm flipH="1">
            <a:off x="4572639" y="4628741"/>
            <a:ext cx="240312" cy="231038"/>
          </a:xfrm>
          <a:prstGeom prst="line">
            <a:avLst/>
          </a:prstGeom>
          <a:noFill/>
          <a:ln w="6350" cap="flat" cmpd="sng" algn="ctr">
            <a:solidFill>
              <a:schemeClr val="accent1">
                <a:lumMod val="75000"/>
              </a:schemeClr>
            </a:solidFill>
            <a:prstDash val="solid"/>
            <a:miter lim="800000"/>
          </a:ln>
          <a:effectLst/>
        </p:spPr>
      </p:cxnSp>
      <p:sp>
        <p:nvSpPr>
          <p:cNvPr id="20" name="淘宝网chenying0907出品 65">
            <a:extLst>
              <a:ext uri="{FF2B5EF4-FFF2-40B4-BE49-F238E27FC236}">
                <a16:creationId xmlns:a16="http://schemas.microsoft.com/office/drawing/2014/main" id="{3636D516-A6B2-15D5-F770-7100E8F5DE3D}"/>
              </a:ext>
            </a:extLst>
          </p:cNvPr>
          <p:cNvSpPr/>
          <p:nvPr/>
        </p:nvSpPr>
        <p:spPr bwMode="auto">
          <a:xfrm>
            <a:off x="5018229" y="5235923"/>
            <a:ext cx="1451038" cy="461665"/>
          </a:xfrm>
          <a:prstGeom prst="rect">
            <a:avLst/>
          </a:prstGeom>
        </p:spPr>
        <p:txBody>
          <a:bodyPr wrap="none">
            <a:noAutofit/>
          </a:bodyPr>
          <a:lstStyle/>
          <a:p>
            <a:pPr>
              <a:defRPr/>
            </a:pPr>
            <a:r>
              <a:rPr lang="zh-CN" altLang="en-US" sz="24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致谢</a:t>
            </a:r>
          </a:p>
        </p:txBody>
      </p:sp>
      <p:sp>
        <p:nvSpPr>
          <p:cNvPr id="21" name="淘宝网chenying0907出品 58">
            <a:extLst>
              <a:ext uri="{FF2B5EF4-FFF2-40B4-BE49-F238E27FC236}">
                <a16:creationId xmlns:a16="http://schemas.microsoft.com/office/drawing/2014/main" id="{DC586E87-7019-0906-7A2A-6037C9F572CE}"/>
              </a:ext>
            </a:extLst>
          </p:cNvPr>
          <p:cNvSpPr txBox="1">
            <a:spLocks noChangeArrowheads="1"/>
          </p:cNvSpPr>
          <p:nvPr/>
        </p:nvSpPr>
        <p:spPr bwMode="auto">
          <a:xfrm>
            <a:off x="4166461" y="5174369"/>
            <a:ext cx="10398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defRPr>
                <a:solidFill>
                  <a:schemeClr val="tx1"/>
                </a:solidFill>
                <a:latin typeface="等线" pitchFamily="2" charset="-122"/>
                <a:ea typeface="等线" pitchFamily="2" charset="-122"/>
              </a:defRPr>
            </a:lvl1pPr>
            <a:lvl2pPr marL="742950" indent="-285750">
              <a:defRPr>
                <a:solidFill>
                  <a:schemeClr val="tx1"/>
                </a:solidFill>
                <a:latin typeface="等线" pitchFamily="2" charset="-122"/>
                <a:ea typeface="等线" pitchFamily="2" charset="-122"/>
              </a:defRPr>
            </a:lvl2pPr>
            <a:lvl3pPr marL="1143000" indent="-228600">
              <a:defRPr>
                <a:solidFill>
                  <a:schemeClr val="tx1"/>
                </a:solidFill>
                <a:latin typeface="等线" pitchFamily="2" charset="-122"/>
                <a:ea typeface="等线" pitchFamily="2" charset="-122"/>
              </a:defRPr>
            </a:lvl3pPr>
            <a:lvl4pPr marL="1600200" indent="-228600">
              <a:defRPr>
                <a:solidFill>
                  <a:schemeClr val="tx1"/>
                </a:solidFill>
                <a:latin typeface="等线" pitchFamily="2" charset="-122"/>
                <a:ea typeface="等线" pitchFamily="2" charset="-122"/>
              </a:defRPr>
            </a:lvl4pPr>
            <a:lvl5pPr marL="2057400" indent="-228600">
              <a:defRPr>
                <a:solidFill>
                  <a:schemeClr val="tx1"/>
                </a:solidFill>
                <a:latin typeface="等线" pitchFamily="2" charset="-122"/>
                <a:ea typeface="等线" pitchFamily="2" charset="-122"/>
              </a:defRPr>
            </a:lvl5pPr>
            <a:lvl6pPr marL="2514600" indent="-228600" fontAlgn="base">
              <a:spcBef>
                <a:spcPct val="0"/>
              </a:spcBef>
              <a:spcAft>
                <a:spcPct val="0"/>
              </a:spcAft>
              <a:defRPr>
                <a:solidFill>
                  <a:schemeClr val="tx1"/>
                </a:solidFill>
                <a:latin typeface="等线" pitchFamily="2" charset="-122"/>
                <a:ea typeface="等线" pitchFamily="2" charset="-122"/>
              </a:defRPr>
            </a:lvl6pPr>
            <a:lvl7pPr marL="2971800" indent="-228600" fontAlgn="base">
              <a:spcBef>
                <a:spcPct val="0"/>
              </a:spcBef>
              <a:spcAft>
                <a:spcPct val="0"/>
              </a:spcAft>
              <a:defRPr>
                <a:solidFill>
                  <a:schemeClr val="tx1"/>
                </a:solidFill>
                <a:latin typeface="等线" pitchFamily="2" charset="-122"/>
                <a:ea typeface="等线" pitchFamily="2" charset="-122"/>
              </a:defRPr>
            </a:lvl7pPr>
            <a:lvl8pPr marL="3429000" indent="-228600" fontAlgn="base">
              <a:spcBef>
                <a:spcPct val="0"/>
              </a:spcBef>
              <a:spcAft>
                <a:spcPct val="0"/>
              </a:spcAft>
              <a:defRPr>
                <a:solidFill>
                  <a:schemeClr val="tx1"/>
                </a:solidFill>
                <a:latin typeface="等线" pitchFamily="2" charset="-122"/>
                <a:ea typeface="等线" pitchFamily="2" charset="-122"/>
              </a:defRPr>
            </a:lvl8pPr>
            <a:lvl9pPr marL="3886200" indent="-228600" fontAlgn="base">
              <a:spcBef>
                <a:spcPct val="0"/>
              </a:spcBef>
              <a:spcAft>
                <a:spcPct val="0"/>
              </a:spcAft>
              <a:defRPr>
                <a:solidFill>
                  <a:schemeClr val="tx1"/>
                </a:solidFill>
                <a:latin typeface="等线" pitchFamily="2" charset="-122"/>
                <a:ea typeface="等线" pitchFamily="2" charset="-122"/>
              </a:defRPr>
            </a:lvl9pPr>
          </a:lstStyle>
          <a:p>
            <a:pPr algn="just">
              <a:defRPr/>
            </a:pPr>
            <a:r>
              <a:rPr lang="en-US" altLang="zh-CN" sz="32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06</a:t>
            </a:r>
            <a:endParaRPr lang="zh-CN" altLang="en-US" sz="32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cxnSp>
        <p:nvCxnSpPr>
          <p:cNvPr id="22" name="淘宝网chenying0907出品 47">
            <a:extLst>
              <a:ext uri="{FF2B5EF4-FFF2-40B4-BE49-F238E27FC236}">
                <a16:creationId xmlns:a16="http://schemas.microsoft.com/office/drawing/2014/main" id="{D3AF26D2-C272-DE60-AC3E-E803900AF088}"/>
              </a:ext>
            </a:extLst>
          </p:cNvPr>
          <p:cNvCxnSpPr/>
          <p:nvPr/>
        </p:nvCxnSpPr>
        <p:spPr bwMode="auto">
          <a:xfrm flipH="1">
            <a:off x="4566211" y="5466550"/>
            <a:ext cx="240312" cy="231038"/>
          </a:xfrm>
          <a:prstGeom prst="line">
            <a:avLst/>
          </a:prstGeom>
          <a:noFill/>
          <a:ln w="6350" cap="flat" cmpd="sng" algn="ctr">
            <a:solidFill>
              <a:schemeClr val="accent1">
                <a:lumMod val="75000"/>
              </a:schemeClr>
            </a:solidFill>
            <a:prstDash val="solid"/>
            <a:miter lim="800000"/>
          </a:ln>
          <a:effectLst/>
        </p:spPr>
      </p:cxnSp>
    </p:spTree>
    <p:extLst>
      <p:ext uri="{BB962C8B-B14F-4D97-AF65-F5344CB8AC3E}">
        <p14:creationId xmlns:p14="http://schemas.microsoft.com/office/powerpoint/2010/main" val="3195292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A87444A5-4EDF-4766-B14E-9824C3F0371A}"/>
              </a:ext>
            </a:extLst>
          </p:cNvPr>
          <p:cNvSpPr txBox="1"/>
          <p:nvPr/>
        </p:nvSpPr>
        <p:spPr>
          <a:xfrm>
            <a:off x="2595645" y="379528"/>
            <a:ext cx="2469288" cy="369332"/>
          </a:xfrm>
          <a:prstGeom prst="rect">
            <a:avLst/>
          </a:prstGeom>
          <a:noFill/>
        </p:spPr>
        <p:txBody>
          <a:bodyPr wrap="square">
            <a:spAutoFit/>
          </a:bodyPr>
          <a:lstStyle/>
          <a:p>
            <a:r>
              <a:rPr lang="en-US" altLang="zh-CN" b="1">
                <a:ea typeface="黑体" panose="02010609060101010101" pitchFamily="49" charset="-122"/>
                <a:cs typeface="Times New Roman" panose="02020603050405020304" pitchFamily="18" charset="0"/>
              </a:rPr>
              <a:t>3</a:t>
            </a:r>
            <a:r>
              <a:rPr lang="en-US" altLang="zh-CN" sz="1800" b="1">
                <a:effectLst/>
                <a:ea typeface="黑体" panose="02010609060101010101" pitchFamily="49" charset="-122"/>
                <a:cs typeface="Times New Roman" panose="02020603050405020304" pitchFamily="18" charset="0"/>
              </a:rPr>
              <a:t>.</a:t>
            </a:r>
            <a:r>
              <a:rPr lang="zh-CN" altLang="zh-CN" sz="1800" b="1">
                <a:effectLst/>
                <a:ea typeface="黑体" panose="02010609060101010101" pitchFamily="49" charset="-122"/>
                <a:cs typeface="Times New Roman" panose="02020603050405020304" pitchFamily="18" charset="0"/>
              </a:rPr>
              <a:t>数据处理结果可视化</a:t>
            </a:r>
            <a:endParaRPr lang="zh-CN" altLang="en-US" dirty="0"/>
          </a:p>
        </p:txBody>
      </p:sp>
      <p:pic>
        <p:nvPicPr>
          <p:cNvPr id="2" name="图片 1" descr="文本&#10;&#10;描述已自动生成">
            <a:extLst>
              <a:ext uri="{FF2B5EF4-FFF2-40B4-BE49-F238E27FC236}">
                <a16:creationId xmlns:a16="http://schemas.microsoft.com/office/drawing/2014/main" id="{5A6BBB3D-4B29-B404-6048-5CD4E61556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03324" y="817536"/>
            <a:ext cx="10149073" cy="4966044"/>
          </a:xfrm>
          <a:prstGeom prst="rect">
            <a:avLst/>
          </a:prstGeom>
          <a:noFill/>
          <a:ln>
            <a:noFill/>
          </a:ln>
        </p:spPr>
      </p:pic>
      <p:sp>
        <p:nvSpPr>
          <p:cNvPr id="8" name="文本框 7">
            <a:extLst>
              <a:ext uri="{FF2B5EF4-FFF2-40B4-BE49-F238E27FC236}">
                <a16:creationId xmlns:a16="http://schemas.microsoft.com/office/drawing/2014/main" id="{1F7B2AB3-4618-941F-ACB4-3926B54BBAB2}"/>
              </a:ext>
            </a:extLst>
          </p:cNvPr>
          <p:cNvSpPr txBox="1"/>
          <p:nvPr/>
        </p:nvSpPr>
        <p:spPr>
          <a:xfrm>
            <a:off x="2910840" y="5783580"/>
            <a:ext cx="6096000" cy="424155"/>
          </a:xfrm>
          <a:prstGeom prst="rect">
            <a:avLst/>
          </a:prstGeom>
          <a:noFill/>
        </p:spPr>
        <p:txBody>
          <a:bodyPr wrap="square">
            <a:spAutoFit/>
          </a:bodyPr>
          <a:lstStyle/>
          <a:p>
            <a:pPr indent="266700"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3-5 </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各省市</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2021</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年确诊人数对比</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不含香港台湾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16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58988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A87444A5-4EDF-4766-B14E-9824C3F0371A}"/>
              </a:ext>
            </a:extLst>
          </p:cNvPr>
          <p:cNvSpPr txBox="1"/>
          <p:nvPr/>
        </p:nvSpPr>
        <p:spPr>
          <a:xfrm>
            <a:off x="2595645" y="379528"/>
            <a:ext cx="2469288" cy="369332"/>
          </a:xfrm>
          <a:prstGeom prst="rect">
            <a:avLst/>
          </a:prstGeom>
          <a:noFill/>
        </p:spPr>
        <p:txBody>
          <a:bodyPr wrap="square">
            <a:spAutoFit/>
          </a:bodyPr>
          <a:lstStyle/>
          <a:p>
            <a:r>
              <a:rPr lang="en-US" altLang="zh-CN" b="1">
                <a:ea typeface="黑体" panose="02010609060101010101" pitchFamily="49" charset="-122"/>
                <a:cs typeface="Times New Roman" panose="02020603050405020304" pitchFamily="18" charset="0"/>
              </a:rPr>
              <a:t>3</a:t>
            </a:r>
            <a:r>
              <a:rPr lang="en-US" altLang="zh-CN" sz="1800" b="1">
                <a:effectLst/>
                <a:ea typeface="黑体" panose="02010609060101010101" pitchFamily="49" charset="-122"/>
                <a:cs typeface="Times New Roman" panose="02020603050405020304" pitchFamily="18" charset="0"/>
              </a:rPr>
              <a:t>.</a:t>
            </a:r>
            <a:r>
              <a:rPr lang="zh-CN" altLang="zh-CN" sz="1800" b="1">
                <a:effectLst/>
                <a:ea typeface="黑体" panose="02010609060101010101" pitchFamily="49" charset="-122"/>
                <a:cs typeface="Times New Roman" panose="02020603050405020304" pitchFamily="18" charset="0"/>
              </a:rPr>
              <a:t>数据处理结果可视化</a:t>
            </a:r>
            <a:endParaRPr lang="zh-CN" altLang="en-US" dirty="0"/>
          </a:p>
        </p:txBody>
      </p:sp>
      <p:pic>
        <p:nvPicPr>
          <p:cNvPr id="2" name="图片 1" descr="图表, 直方图&#10;&#10;描述已自动生成">
            <a:extLst>
              <a:ext uri="{FF2B5EF4-FFF2-40B4-BE49-F238E27FC236}">
                <a16:creationId xmlns:a16="http://schemas.microsoft.com/office/drawing/2014/main" id="{863D39FE-26B2-19EB-CB86-CFF315B5A61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31290" y="991010"/>
            <a:ext cx="9547066" cy="4671228"/>
          </a:xfrm>
          <a:prstGeom prst="rect">
            <a:avLst/>
          </a:prstGeom>
          <a:noFill/>
          <a:ln>
            <a:noFill/>
          </a:ln>
        </p:spPr>
      </p:pic>
      <p:sp>
        <p:nvSpPr>
          <p:cNvPr id="8" name="文本框 7">
            <a:extLst>
              <a:ext uri="{FF2B5EF4-FFF2-40B4-BE49-F238E27FC236}">
                <a16:creationId xmlns:a16="http://schemas.microsoft.com/office/drawing/2014/main" id="{0FD30359-C048-60E8-B517-CCE077F40419}"/>
              </a:ext>
            </a:extLst>
          </p:cNvPr>
          <p:cNvSpPr txBox="1"/>
          <p:nvPr/>
        </p:nvSpPr>
        <p:spPr>
          <a:xfrm>
            <a:off x="2948940" y="5662238"/>
            <a:ext cx="6096000" cy="424155"/>
          </a:xfrm>
          <a:prstGeom prst="rect">
            <a:avLst/>
          </a:prstGeom>
          <a:noFill/>
        </p:spPr>
        <p:txBody>
          <a:bodyPr wrap="square">
            <a:spAutoFit/>
          </a:bodyPr>
          <a:lstStyle/>
          <a:p>
            <a:pPr indent="266700"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3-6 </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各省市</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2022</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年确诊人数对比</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不含香港台湾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16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42508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A87444A5-4EDF-4766-B14E-9824C3F0371A}"/>
              </a:ext>
            </a:extLst>
          </p:cNvPr>
          <p:cNvSpPr txBox="1"/>
          <p:nvPr/>
        </p:nvSpPr>
        <p:spPr>
          <a:xfrm>
            <a:off x="2595645" y="379528"/>
            <a:ext cx="2469288" cy="369332"/>
          </a:xfrm>
          <a:prstGeom prst="rect">
            <a:avLst/>
          </a:prstGeom>
          <a:noFill/>
        </p:spPr>
        <p:txBody>
          <a:bodyPr wrap="square">
            <a:spAutoFit/>
          </a:bodyPr>
          <a:lstStyle/>
          <a:p>
            <a:r>
              <a:rPr lang="en-US" altLang="zh-CN" b="1">
                <a:ea typeface="黑体" panose="02010609060101010101" pitchFamily="49" charset="-122"/>
                <a:cs typeface="Times New Roman" panose="02020603050405020304" pitchFamily="18" charset="0"/>
              </a:rPr>
              <a:t>3</a:t>
            </a:r>
            <a:r>
              <a:rPr lang="en-US" altLang="zh-CN" sz="1800" b="1">
                <a:effectLst/>
                <a:ea typeface="黑体" panose="02010609060101010101" pitchFamily="49" charset="-122"/>
                <a:cs typeface="Times New Roman" panose="02020603050405020304" pitchFamily="18" charset="0"/>
              </a:rPr>
              <a:t>.</a:t>
            </a:r>
            <a:r>
              <a:rPr lang="zh-CN" altLang="zh-CN" sz="1800" b="1">
                <a:effectLst/>
                <a:ea typeface="黑体" panose="02010609060101010101" pitchFamily="49" charset="-122"/>
                <a:cs typeface="Times New Roman" panose="02020603050405020304" pitchFamily="18" charset="0"/>
              </a:rPr>
              <a:t>数据处理结果可视化</a:t>
            </a:r>
            <a:endParaRPr lang="zh-CN" altLang="en-US" dirty="0"/>
          </a:p>
        </p:txBody>
      </p:sp>
      <p:pic>
        <p:nvPicPr>
          <p:cNvPr id="2" name="图片 1">
            <a:extLst>
              <a:ext uri="{FF2B5EF4-FFF2-40B4-BE49-F238E27FC236}">
                <a16:creationId xmlns:a16="http://schemas.microsoft.com/office/drawing/2014/main" id="{EF08B7D1-EDD4-DEE7-1346-E7F8DC76E0E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4752" y="991010"/>
            <a:ext cx="9481792" cy="4560111"/>
          </a:xfrm>
          <a:prstGeom prst="rect">
            <a:avLst/>
          </a:prstGeom>
          <a:noFill/>
          <a:ln>
            <a:noFill/>
          </a:ln>
        </p:spPr>
      </p:pic>
      <p:sp>
        <p:nvSpPr>
          <p:cNvPr id="8" name="文本框 7">
            <a:extLst>
              <a:ext uri="{FF2B5EF4-FFF2-40B4-BE49-F238E27FC236}">
                <a16:creationId xmlns:a16="http://schemas.microsoft.com/office/drawing/2014/main" id="{18946905-844D-557C-73AD-36A0BA850D43}"/>
              </a:ext>
            </a:extLst>
          </p:cNvPr>
          <p:cNvSpPr txBox="1"/>
          <p:nvPr/>
        </p:nvSpPr>
        <p:spPr>
          <a:xfrm>
            <a:off x="2788920" y="5660845"/>
            <a:ext cx="6096000" cy="424155"/>
          </a:xfrm>
          <a:prstGeom prst="rect">
            <a:avLst/>
          </a:prstGeom>
          <a:noFill/>
        </p:spPr>
        <p:txBody>
          <a:bodyPr wrap="square">
            <a:spAutoFit/>
          </a:bodyPr>
          <a:lstStyle/>
          <a:p>
            <a:pPr indent="266700"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3-7 </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各省市确诊人数与年份的关系对比</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不含香港台湾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16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88119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A87444A5-4EDF-4766-B14E-9824C3F0371A}"/>
              </a:ext>
            </a:extLst>
          </p:cNvPr>
          <p:cNvSpPr txBox="1"/>
          <p:nvPr/>
        </p:nvSpPr>
        <p:spPr>
          <a:xfrm>
            <a:off x="2595645" y="379528"/>
            <a:ext cx="2469288" cy="369332"/>
          </a:xfrm>
          <a:prstGeom prst="rect">
            <a:avLst/>
          </a:prstGeom>
          <a:noFill/>
        </p:spPr>
        <p:txBody>
          <a:bodyPr wrap="square">
            <a:spAutoFit/>
          </a:bodyPr>
          <a:lstStyle/>
          <a:p>
            <a:r>
              <a:rPr lang="en-US" altLang="zh-CN" b="1" dirty="0">
                <a:ea typeface="黑体" panose="02010609060101010101" pitchFamily="49" charset="-122"/>
                <a:cs typeface="Times New Roman" panose="02020603050405020304" pitchFamily="18" charset="0"/>
              </a:rPr>
              <a:t>3</a:t>
            </a:r>
            <a:r>
              <a:rPr lang="en-US" altLang="zh-CN" sz="1800" b="1" dirty="0">
                <a:effectLst/>
                <a:ea typeface="黑体" panose="02010609060101010101" pitchFamily="49" charset="-122"/>
                <a:cs typeface="Times New Roman" panose="02020603050405020304" pitchFamily="18" charset="0"/>
              </a:rPr>
              <a:t>.</a:t>
            </a:r>
            <a:r>
              <a:rPr lang="zh-CN" altLang="zh-CN" sz="1800" b="1" dirty="0">
                <a:effectLst/>
                <a:ea typeface="黑体" panose="02010609060101010101" pitchFamily="49" charset="-122"/>
                <a:cs typeface="Times New Roman" panose="02020603050405020304" pitchFamily="18" charset="0"/>
              </a:rPr>
              <a:t>数据处理结果可视化</a:t>
            </a:r>
            <a:endParaRPr lang="zh-CN" altLang="en-US" dirty="0"/>
          </a:p>
        </p:txBody>
      </p:sp>
      <p:sp>
        <p:nvSpPr>
          <p:cNvPr id="7" name="文本框 6">
            <a:extLst>
              <a:ext uri="{FF2B5EF4-FFF2-40B4-BE49-F238E27FC236}">
                <a16:creationId xmlns:a16="http://schemas.microsoft.com/office/drawing/2014/main" id="{2CE1C0B7-9BBE-4829-DF7E-307173D7B078}"/>
              </a:ext>
            </a:extLst>
          </p:cNvPr>
          <p:cNvSpPr txBox="1"/>
          <p:nvPr/>
        </p:nvSpPr>
        <p:spPr>
          <a:xfrm>
            <a:off x="5311140" y="1423154"/>
            <a:ext cx="1569720" cy="646331"/>
          </a:xfrm>
          <a:prstGeom prst="rect">
            <a:avLst/>
          </a:prstGeom>
          <a:noFill/>
        </p:spPr>
        <p:txBody>
          <a:bodyPr wrap="square">
            <a:spAutoFit/>
          </a:bodyPr>
          <a:lstStyle/>
          <a:p>
            <a:r>
              <a:rPr lang="zh-CN" altLang="zh-CN" sz="3600" b="1" dirty="0">
                <a:ea typeface="黑体" panose="02010609060101010101" pitchFamily="49" charset="-122"/>
                <a:cs typeface="Times New Roman" panose="02020603050405020304" pitchFamily="18" charset="0"/>
              </a:rPr>
              <a:t>雷达图</a:t>
            </a:r>
            <a:endParaRPr lang="zh-CN" altLang="en-US" sz="3600" b="1" dirty="0">
              <a:ea typeface="黑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C0B2C725-79A6-B511-4722-FC79A0D027C7}"/>
              </a:ext>
            </a:extLst>
          </p:cNvPr>
          <p:cNvSpPr txBox="1"/>
          <p:nvPr/>
        </p:nvSpPr>
        <p:spPr>
          <a:xfrm>
            <a:off x="2926080" y="2069485"/>
            <a:ext cx="6477000" cy="3970318"/>
          </a:xfrm>
          <a:prstGeom prst="rect">
            <a:avLst/>
          </a:prstGeom>
          <a:noFill/>
        </p:spPr>
        <p:txBody>
          <a:bodyPr wrap="square">
            <a:spAutoFit/>
          </a:bodyPr>
          <a:lstStyle/>
          <a:p>
            <a:pPr>
              <a:lnSpc>
                <a:spcPct val="150000"/>
              </a:lnSpc>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雷达图，也称为极坐标图或蛛网图，是一种用于显示多个变量之间关系的图表形式。</a:t>
            </a:r>
            <a:endParaRPr lang="en-US" altLang="zh-CN" sz="2400" b="1" kern="100"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雷达图的主要特点是可以同时比较多个变量之间的相对大小和关系。通过观察各个变量在雷达图中所形成的多边形的形状和大小，可以直观地了解各个变量的相对重要性和差异程度。</a:t>
            </a:r>
          </a:p>
          <a:p>
            <a:endParaRPr lang="zh-CN" altLang="en-US" sz="3600" b="1" dirty="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405914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4CE1FFC3-28F2-8F0C-5E64-DF8D58528CF3}"/>
              </a:ext>
            </a:extLst>
          </p:cNvPr>
          <p:cNvSpPr txBox="1"/>
          <p:nvPr/>
        </p:nvSpPr>
        <p:spPr>
          <a:xfrm>
            <a:off x="2595645" y="379528"/>
            <a:ext cx="2469288" cy="369332"/>
          </a:xfrm>
          <a:prstGeom prst="rect">
            <a:avLst/>
          </a:prstGeom>
          <a:noFill/>
        </p:spPr>
        <p:txBody>
          <a:bodyPr wrap="square">
            <a:spAutoFit/>
          </a:bodyPr>
          <a:lstStyle/>
          <a:p>
            <a:r>
              <a:rPr lang="en-US" altLang="zh-CN" b="1" dirty="0">
                <a:ea typeface="黑体" panose="02010609060101010101" pitchFamily="49" charset="-122"/>
                <a:cs typeface="Times New Roman" panose="02020603050405020304" pitchFamily="18" charset="0"/>
              </a:rPr>
              <a:t>3</a:t>
            </a:r>
            <a:r>
              <a:rPr lang="en-US" altLang="zh-CN" sz="1800" b="1" dirty="0">
                <a:effectLst/>
                <a:ea typeface="黑体" panose="02010609060101010101" pitchFamily="49" charset="-122"/>
                <a:cs typeface="Times New Roman" panose="02020603050405020304" pitchFamily="18" charset="0"/>
              </a:rPr>
              <a:t>.</a:t>
            </a:r>
            <a:r>
              <a:rPr lang="zh-CN" altLang="zh-CN" sz="1800" b="1" dirty="0">
                <a:effectLst/>
                <a:ea typeface="黑体" panose="02010609060101010101" pitchFamily="49" charset="-122"/>
                <a:cs typeface="Times New Roman" panose="02020603050405020304" pitchFamily="18" charset="0"/>
              </a:rPr>
              <a:t>数据处理结果可视化</a:t>
            </a:r>
            <a:endParaRPr lang="zh-CN" altLang="en-US" dirty="0"/>
          </a:p>
        </p:txBody>
      </p:sp>
      <p:pic>
        <p:nvPicPr>
          <p:cNvPr id="7" name="图片 6">
            <a:extLst>
              <a:ext uri="{FF2B5EF4-FFF2-40B4-BE49-F238E27FC236}">
                <a16:creationId xmlns:a16="http://schemas.microsoft.com/office/drawing/2014/main" id="{A3F6BE7E-4233-66F7-FA4F-4D90C9F4801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3607" y="745620"/>
            <a:ext cx="5512753" cy="5135750"/>
          </a:xfrm>
          <a:prstGeom prst="rect">
            <a:avLst/>
          </a:prstGeom>
          <a:noFill/>
          <a:ln>
            <a:noFill/>
          </a:ln>
        </p:spPr>
      </p:pic>
      <p:sp>
        <p:nvSpPr>
          <p:cNvPr id="9" name="文本框 8">
            <a:extLst>
              <a:ext uri="{FF2B5EF4-FFF2-40B4-BE49-F238E27FC236}">
                <a16:creationId xmlns:a16="http://schemas.microsoft.com/office/drawing/2014/main" id="{803A862E-48DA-ACDD-ADB8-C8C122F0B064}"/>
              </a:ext>
            </a:extLst>
          </p:cNvPr>
          <p:cNvSpPr txBox="1"/>
          <p:nvPr/>
        </p:nvSpPr>
        <p:spPr>
          <a:xfrm>
            <a:off x="3048000" y="5964580"/>
            <a:ext cx="6096000" cy="424155"/>
          </a:xfrm>
          <a:prstGeom prst="rect">
            <a:avLst/>
          </a:prstGeom>
          <a:noFill/>
        </p:spPr>
        <p:txBody>
          <a:bodyPr wrap="square">
            <a:spAutoFit/>
          </a:bodyPr>
          <a:lstStyle/>
          <a:p>
            <a:pPr indent="266700"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3-7 </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各省市确诊人数与年份雷达图示例</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不含香港台湾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16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06176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4CE1FFC3-28F2-8F0C-5E64-DF8D58528CF3}"/>
              </a:ext>
            </a:extLst>
          </p:cNvPr>
          <p:cNvSpPr txBox="1"/>
          <p:nvPr/>
        </p:nvSpPr>
        <p:spPr>
          <a:xfrm>
            <a:off x="2595645" y="379528"/>
            <a:ext cx="2469288" cy="369332"/>
          </a:xfrm>
          <a:prstGeom prst="rect">
            <a:avLst/>
          </a:prstGeom>
          <a:noFill/>
        </p:spPr>
        <p:txBody>
          <a:bodyPr wrap="square">
            <a:spAutoFit/>
          </a:bodyPr>
          <a:lstStyle/>
          <a:p>
            <a:r>
              <a:rPr lang="en-US" altLang="zh-CN" b="1" dirty="0">
                <a:ea typeface="黑体" panose="02010609060101010101" pitchFamily="49" charset="-122"/>
                <a:cs typeface="Times New Roman" panose="02020603050405020304" pitchFamily="18" charset="0"/>
              </a:rPr>
              <a:t>3</a:t>
            </a:r>
            <a:r>
              <a:rPr lang="en-US" altLang="zh-CN" sz="1800" b="1" dirty="0">
                <a:effectLst/>
                <a:ea typeface="黑体" panose="02010609060101010101" pitchFamily="49" charset="-122"/>
                <a:cs typeface="Times New Roman" panose="02020603050405020304" pitchFamily="18" charset="0"/>
              </a:rPr>
              <a:t>.</a:t>
            </a:r>
            <a:r>
              <a:rPr lang="zh-CN" altLang="zh-CN" sz="1800" b="1" dirty="0">
                <a:effectLst/>
                <a:ea typeface="黑体" panose="02010609060101010101" pitchFamily="49" charset="-122"/>
                <a:cs typeface="Times New Roman" panose="02020603050405020304" pitchFamily="18" charset="0"/>
              </a:rPr>
              <a:t>数据处理结果可视化</a:t>
            </a:r>
            <a:endParaRPr lang="zh-CN" altLang="en-US" dirty="0"/>
          </a:p>
        </p:txBody>
      </p:sp>
      <p:pic>
        <p:nvPicPr>
          <p:cNvPr id="2" name="图片 1">
            <a:extLst>
              <a:ext uri="{FF2B5EF4-FFF2-40B4-BE49-F238E27FC236}">
                <a16:creationId xmlns:a16="http://schemas.microsoft.com/office/drawing/2014/main" id="{FFED3985-B328-632D-53A9-6F552E33F74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98215" y="748860"/>
            <a:ext cx="5645785" cy="5111265"/>
          </a:xfrm>
          <a:prstGeom prst="rect">
            <a:avLst/>
          </a:prstGeom>
          <a:noFill/>
          <a:ln>
            <a:noFill/>
          </a:ln>
        </p:spPr>
      </p:pic>
      <p:sp>
        <p:nvSpPr>
          <p:cNvPr id="8" name="文本框 7">
            <a:extLst>
              <a:ext uri="{FF2B5EF4-FFF2-40B4-BE49-F238E27FC236}">
                <a16:creationId xmlns:a16="http://schemas.microsoft.com/office/drawing/2014/main" id="{2474DE6C-7EBE-9D36-FC23-B13C221CC2B4}"/>
              </a:ext>
            </a:extLst>
          </p:cNvPr>
          <p:cNvSpPr txBox="1"/>
          <p:nvPr/>
        </p:nvSpPr>
        <p:spPr>
          <a:xfrm>
            <a:off x="3048000" y="5897062"/>
            <a:ext cx="6096000" cy="424155"/>
          </a:xfrm>
          <a:prstGeom prst="rect">
            <a:avLst/>
          </a:prstGeom>
          <a:noFill/>
        </p:spPr>
        <p:txBody>
          <a:bodyPr wrap="square">
            <a:spAutoFit/>
          </a:bodyPr>
          <a:lstStyle/>
          <a:p>
            <a:pPr indent="266700"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3-8 </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各省市治愈人数与年份雷达图示例</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不含香港台湾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16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66097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4CE1FFC3-28F2-8F0C-5E64-DF8D58528CF3}"/>
              </a:ext>
            </a:extLst>
          </p:cNvPr>
          <p:cNvSpPr txBox="1"/>
          <p:nvPr/>
        </p:nvSpPr>
        <p:spPr>
          <a:xfrm>
            <a:off x="2595645" y="379528"/>
            <a:ext cx="2469288" cy="369332"/>
          </a:xfrm>
          <a:prstGeom prst="rect">
            <a:avLst/>
          </a:prstGeom>
          <a:noFill/>
        </p:spPr>
        <p:txBody>
          <a:bodyPr wrap="square">
            <a:spAutoFit/>
          </a:bodyPr>
          <a:lstStyle/>
          <a:p>
            <a:r>
              <a:rPr lang="en-US" altLang="zh-CN" b="1" dirty="0">
                <a:ea typeface="黑体" panose="02010609060101010101" pitchFamily="49" charset="-122"/>
                <a:cs typeface="Times New Roman" panose="02020603050405020304" pitchFamily="18" charset="0"/>
              </a:rPr>
              <a:t>3</a:t>
            </a:r>
            <a:r>
              <a:rPr lang="en-US" altLang="zh-CN" sz="1800" b="1" dirty="0">
                <a:effectLst/>
                <a:ea typeface="黑体" panose="02010609060101010101" pitchFamily="49" charset="-122"/>
                <a:cs typeface="Times New Roman" panose="02020603050405020304" pitchFamily="18" charset="0"/>
              </a:rPr>
              <a:t>.</a:t>
            </a:r>
            <a:r>
              <a:rPr lang="zh-CN" altLang="zh-CN" sz="1800" b="1" dirty="0">
                <a:effectLst/>
                <a:ea typeface="黑体" panose="02010609060101010101" pitchFamily="49" charset="-122"/>
                <a:cs typeface="Times New Roman" panose="02020603050405020304" pitchFamily="18" charset="0"/>
              </a:rPr>
              <a:t>数据处理结果可视化</a:t>
            </a:r>
            <a:endParaRPr lang="zh-CN" altLang="en-US" dirty="0"/>
          </a:p>
        </p:txBody>
      </p:sp>
      <p:sp>
        <p:nvSpPr>
          <p:cNvPr id="7" name="文本框 6">
            <a:extLst>
              <a:ext uri="{FF2B5EF4-FFF2-40B4-BE49-F238E27FC236}">
                <a16:creationId xmlns:a16="http://schemas.microsoft.com/office/drawing/2014/main" id="{146E46A7-D5B5-5E21-9A17-39B9871207F8}"/>
              </a:ext>
            </a:extLst>
          </p:cNvPr>
          <p:cNvSpPr txBox="1"/>
          <p:nvPr/>
        </p:nvSpPr>
        <p:spPr>
          <a:xfrm>
            <a:off x="5303520" y="1240274"/>
            <a:ext cx="1584960" cy="646331"/>
          </a:xfrm>
          <a:prstGeom prst="rect">
            <a:avLst/>
          </a:prstGeom>
          <a:noFill/>
        </p:spPr>
        <p:txBody>
          <a:bodyPr wrap="square">
            <a:spAutoFit/>
          </a:bodyPr>
          <a:lstStyle/>
          <a:p>
            <a:r>
              <a:rPr lang="zh-CN" altLang="zh-CN" sz="3600" b="1" dirty="0">
                <a:ea typeface="黑体" panose="02010609060101010101" pitchFamily="49" charset="-122"/>
                <a:cs typeface="Times New Roman" panose="02020603050405020304" pitchFamily="18" charset="0"/>
              </a:rPr>
              <a:t>饼状图</a:t>
            </a:r>
            <a:endParaRPr lang="zh-CN" altLang="en-US" sz="3600" b="1" dirty="0">
              <a:ea typeface="黑体" panose="02010609060101010101" pitchFamily="49" charset="-122"/>
              <a:cs typeface="Times New Roman" panose="02020603050405020304" pitchFamily="18" charset="0"/>
            </a:endParaRPr>
          </a:p>
        </p:txBody>
      </p:sp>
      <p:sp>
        <p:nvSpPr>
          <p:cNvPr id="9" name="文本框 8">
            <a:extLst>
              <a:ext uri="{FF2B5EF4-FFF2-40B4-BE49-F238E27FC236}">
                <a16:creationId xmlns:a16="http://schemas.microsoft.com/office/drawing/2014/main" id="{225CA42F-34D5-26A8-9B4D-8D64AA385592}"/>
              </a:ext>
            </a:extLst>
          </p:cNvPr>
          <p:cNvSpPr txBox="1"/>
          <p:nvPr/>
        </p:nvSpPr>
        <p:spPr>
          <a:xfrm>
            <a:off x="2128402" y="2386073"/>
            <a:ext cx="7935195" cy="2585323"/>
          </a:xfrm>
          <a:prstGeom prst="rect">
            <a:avLst/>
          </a:prstGeom>
          <a:noFill/>
        </p:spPr>
        <p:txBody>
          <a:bodyPr wrap="square">
            <a:spAutoFit/>
          </a:bodyPr>
          <a:lstStyle/>
          <a:p>
            <a:pPr>
              <a:lnSpc>
                <a:spcPct val="150000"/>
              </a:lnSpc>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饼状图是一种常用的数据可视化图表，用于展示数据中各个部分相对于整体的比例关系。</a:t>
            </a:r>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他</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通过展示数据中各个部分相对于整体的比例关系，提供了直观、清晰的数据展示方式，有助于观众快速理解和分析数据的结构和关系。</a:t>
            </a:r>
          </a:p>
          <a:p>
            <a:endParaRPr lang="zh-CN" altLang="en-US" dirty="0"/>
          </a:p>
        </p:txBody>
      </p:sp>
    </p:spTree>
    <p:extLst>
      <p:ext uri="{BB962C8B-B14F-4D97-AF65-F5344CB8AC3E}">
        <p14:creationId xmlns:p14="http://schemas.microsoft.com/office/powerpoint/2010/main" val="3500676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4CE1FFC3-28F2-8F0C-5E64-DF8D58528CF3}"/>
              </a:ext>
            </a:extLst>
          </p:cNvPr>
          <p:cNvSpPr txBox="1"/>
          <p:nvPr/>
        </p:nvSpPr>
        <p:spPr>
          <a:xfrm>
            <a:off x="2595645" y="379528"/>
            <a:ext cx="2469288" cy="369332"/>
          </a:xfrm>
          <a:prstGeom prst="rect">
            <a:avLst/>
          </a:prstGeom>
          <a:noFill/>
        </p:spPr>
        <p:txBody>
          <a:bodyPr wrap="square">
            <a:spAutoFit/>
          </a:bodyPr>
          <a:lstStyle/>
          <a:p>
            <a:r>
              <a:rPr lang="en-US" altLang="zh-CN" b="1" dirty="0">
                <a:ea typeface="黑体" panose="02010609060101010101" pitchFamily="49" charset="-122"/>
                <a:cs typeface="Times New Roman" panose="02020603050405020304" pitchFamily="18" charset="0"/>
              </a:rPr>
              <a:t>3</a:t>
            </a:r>
            <a:r>
              <a:rPr lang="en-US" altLang="zh-CN" sz="1800" b="1" dirty="0">
                <a:effectLst/>
                <a:ea typeface="黑体" panose="02010609060101010101" pitchFamily="49" charset="-122"/>
                <a:cs typeface="Times New Roman" panose="02020603050405020304" pitchFamily="18" charset="0"/>
              </a:rPr>
              <a:t>.</a:t>
            </a:r>
            <a:r>
              <a:rPr lang="zh-CN" altLang="zh-CN" sz="1800" b="1" dirty="0">
                <a:effectLst/>
                <a:ea typeface="黑体" panose="02010609060101010101" pitchFamily="49" charset="-122"/>
                <a:cs typeface="Times New Roman" panose="02020603050405020304" pitchFamily="18" charset="0"/>
              </a:rPr>
              <a:t>数据处理结果可视化</a:t>
            </a:r>
            <a:endParaRPr lang="zh-CN" altLang="en-US" dirty="0"/>
          </a:p>
        </p:txBody>
      </p:sp>
      <p:pic>
        <p:nvPicPr>
          <p:cNvPr id="2" name="图片 1">
            <a:extLst>
              <a:ext uri="{FF2B5EF4-FFF2-40B4-BE49-F238E27FC236}">
                <a16:creationId xmlns:a16="http://schemas.microsoft.com/office/drawing/2014/main" id="{1CA728C5-6BF2-C5D3-0E3D-E1A355D1B3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17090" y="900266"/>
            <a:ext cx="7895589" cy="4655032"/>
          </a:xfrm>
          <a:prstGeom prst="rect">
            <a:avLst/>
          </a:prstGeom>
          <a:noFill/>
          <a:ln>
            <a:noFill/>
          </a:ln>
        </p:spPr>
      </p:pic>
      <p:sp>
        <p:nvSpPr>
          <p:cNvPr id="8" name="文本框 7">
            <a:extLst>
              <a:ext uri="{FF2B5EF4-FFF2-40B4-BE49-F238E27FC236}">
                <a16:creationId xmlns:a16="http://schemas.microsoft.com/office/drawing/2014/main" id="{2A00ED5F-5591-797B-6D73-2CAC1361805C}"/>
              </a:ext>
            </a:extLst>
          </p:cNvPr>
          <p:cNvSpPr txBox="1"/>
          <p:nvPr/>
        </p:nvSpPr>
        <p:spPr>
          <a:xfrm>
            <a:off x="2868612" y="5706704"/>
            <a:ext cx="6454776" cy="424155"/>
          </a:xfrm>
          <a:prstGeom prst="rect">
            <a:avLst/>
          </a:prstGeom>
          <a:noFill/>
        </p:spPr>
        <p:txBody>
          <a:bodyPr wrap="square">
            <a:spAutoFit/>
          </a:bodyPr>
          <a:lstStyle/>
          <a:p>
            <a:pPr indent="266700"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3-9 2022</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年各省市确诊人数占全国确诊人数百分比</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含香港台湾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16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48989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4CE1FFC3-28F2-8F0C-5E64-DF8D58528CF3}"/>
              </a:ext>
            </a:extLst>
          </p:cNvPr>
          <p:cNvSpPr txBox="1"/>
          <p:nvPr/>
        </p:nvSpPr>
        <p:spPr>
          <a:xfrm>
            <a:off x="2595645" y="379528"/>
            <a:ext cx="2469288" cy="369332"/>
          </a:xfrm>
          <a:prstGeom prst="rect">
            <a:avLst/>
          </a:prstGeom>
          <a:noFill/>
        </p:spPr>
        <p:txBody>
          <a:bodyPr wrap="square">
            <a:spAutoFit/>
          </a:bodyPr>
          <a:lstStyle/>
          <a:p>
            <a:r>
              <a:rPr lang="en-US" altLang="zh-CN" b="1" dirty="0">
                <a:ea typeface="黑体" panose="02010609060101010101" pitchFamily="49" charset="-122"/>
                <a:cs typeface="Times New Roman" panose="02020603050405020304" pitchFamily="18" charset="0"/>
              </a:rPr>
              <a:t>3</a:t>
            </a:r>
            <a:r>
              <a:rPr lang="en-US" altLang="zh-CN" sz="1800" b="1" dirty="0">
                <a:effectLst/>
                <a:ea typeface="黑体" panose="02010609060101010101" pitchFamily="49" charset="-122"/>
                <a:cs typeface="Times New Roman" panose="02020603050405020304" pitchFamily="18" charset="0"/>
              </a:rPr>
              <a:t>.</a:t>
            </a:r>
            <a:r>
              <a:rPr lang="zh-CN" altLang="zh-CN" sz="1800" b="1" dirty="0">
                <a:effectLst/>
                <a:ea typeface="黑体" panose="02010609060101010101" pitchFamily="49" charset="-122"/>
                <a:cs typeface="Times New Roman" panose="02020603050405020304" pitchFamily="18" charset="0"/>
              </a:rPr>
              <a:t>数据处理结果可视化</a:t>
            </a:r>
            <a:endParaRPr lang="zh-CN" altLang="en-US" dirty="0"/>
          </a:p>
        </p:txBody>
      </p:sp>
      <p:pic>
        <p:nvPicPr>
          <p:cNvPr id="2" name="图片 1" descr="图表, 饼图&#10;&#10;描述已自动生成">
            <a:extLst>
              <a:ext uri="{FF2B5EF4-FFF2-40B4-BE49-F238E27FC236}">
                <a16:creationId xmlns:a16="http://schemas.microsoft.com/office/drawing/2014/main" id="{7AB11350-31DF-E7DB-D620-1FDE42C39C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1300" y="833357"/>
            <a:ext cx="7821484" cy="5091592"/>
          </a:xfrm>
          <a:prstGeom prst="rect">
            <a:avLst/>
          </a:prstGeom>
          <a:noFill/>
          <a:ln>
            <a:noFill/>
          </a:ln>
        </p:spPr>
      </p:pic>
      <p:sp>
        <p:nvSpPr>
          <p:cNvPr id="8" name="文本框 7">
            <a:extLst>
              <a:ext uri="{FF2B5EF4-FFF2-40B4-BE49-F238E27FC236}">
                <a16:creationId xmlns:a16="http://schemas.microsoft.com/office/drawing/2014/main" id="{777CC0BB-F140-7508-EBB5-8B1985B2EC33}"/>
              </a:ext>
            </a:extLst>
          </p:cNvPr>
          <p:cNvSpPr txBox="1"/>
          <p:nvPr/>
        </p:nvSpPr>
        <p:spPr>
          <a:xfrm>
            <a:off x="2785109" y="5897061"/>
            <a:ext cx="6621780" cy="424155"/>
          </a:xfrm>
          <a:prstGeom prst="rect">
            <a:avLst/>
          </a:prstGeom>
          <a:noFill/>
        </p:spPr>
        <p:txBody>
          <a:bodyPr wrap="square">
            <a:spAutoFit/>
          </a:bodyPr>
          <a:lstStyle/>
          <a:p>
            <a:pPr indent="266700"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3-10 2021</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年各省市确诊人数占全国确诊人数百分比</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含香港台湾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16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1038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4CE1FFC3-28F2-8F0C-5E64-DF8D58528CF3}"/>
              </a:ext>
            </a:extLst>
          </p:cNvPr>
          <p:cNvSpPr txBox="1"/>
          <p:nvPr/>
        </p:nvSpPr>
        <p:spPr>
          <a:xfrm>
            <a:off x="2595645" y="379528"/>
            <a:ext cx="2469288" cy="369332"/>
          </a:xfrm>
          <a:prstGeom prst="rect">
            <a:avLst/>
          </a:prstGeom>
          <a:noFill/>
        </p:spPr>
        <p:txBody>
          <a:bodyPr wrap="square">
            <a:spAutoFit/>
          </a:bodyPr>
          <a:lstStyle/>
          <a:p>
            <a:r>
              <a:rPr lang="en-US" altLang="zh-CN" b="1" dirty="0">
                <a:ea typeface="黑体" panose="02010609060101010101" pitchFamily="49" charset="-122"/>
                <a:cs typeface="Times New Roman" panose="02020603050405020304" pitchFamily="18" charset="0"/>
              </a:rPr>
              <a:t>3</a:t>
            </a:r>
            <a:r>
              <a:rPr lang="en-US" altLang="zh-CN" sz="1800" b="1" dirty="0">
                <a:effectLst/>
                <a:ea typeface="黑体" panose="02010609060101010101" pitchFamily="49" charset="-122"/>
                <a:cs typeface="Times New Roman" panose="02020603050405020304" pitchFamily="18" charset="0"/>
              </a:rPr>
              <a:t>.</a:t>
            </a:r>
            <a:r>
              <a:rPr lang="zh-CN" altLang="zh-CN" sz="1800" b="1" dirty="0">
                <a:effectLst/>
                <a:ea typeface="黑体" panose="02010609060101010101" pitchFamily="49" charset="-122"/>
                <a:cs typeface="Times New Roman" panose="02020603050405020304" pitchFamily="18" charset="0"/>
              </a:rPr>
              <a:t>数据处理结果可视化</a:t>
            </a:r>
            <a:endParaRPr lang="zh-CN" altLang="en-US" dirty="0"/>
          </a:p>
        </p:txBody>
      </p:sp>
      <p:pic>
        <p:nvPicPr>
          <p:cNvPr id="2" name="图片 1">
            <a:extLst>
              <a:ext uri="{FF2B5EF4-FFF2-40B4-BE49-F238E27FC236}">
                <a16:creationId xmlns:a16="http://schemas.microsoft.com/office/drawing/2014/main" id="{1DA056FE-99AD-5B95-A580-EE3C7E4F66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8005" y="910642"/>
            <a:ext cx="7470375" cy="4922389"/>
          </a:xfrm>
          <a:prstGeom prst="rect">
            <a:avLst/>
          </a:prstGeom>
          <a:noFill/>
          <a:ln>
            <a:noFill/>
          </a:ln>
        </p:spPr>
      </p:pic>
      <p:sp>
        <p:nvSpPr>
          <p:cNvPr id="8" name="文本框 7">
            <a:extLst>
              <a:ext uri="{FF2B5EF4-FFF2-40B4-BE49-F238E27FC236}">
                <a16:creationId xmlns:a16="http://schemas.microsoft.com/office/drawing/2014/main" id="{C0A50297-3169-F87F-4D6D-A09197D0EDAE}"/>
              </a:ext>
            </a:extLst>
          </p:cNvPr>
          <p:cNvSpPr txBox="1"/>
          <p:nvPr/>
        </p:nvSpPr>
        <p:spPr>
          <a:xfrm>
            <a:off x="2842260" y="5833031"/>
            <a:ext cx="6507480" cy="424155"/>
          </a:xfrm>
          <a:prstGeom prst="rect">
            <a:avLst/>
          </a:prstGeom>
          <a:noFill/>
        </p:spPr>
        <p:txBody>
          <a:bodyPr wrap="square">
            <a:spAutoFit/>
          </a:bodyPr>
          <a:lstStyle/>
          <a:p>
            <a:pPr indent="266700"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3-11 2020</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年各省市确诊人数占全国确诊人数百分比</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含香港台湾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16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90883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53E421E-12DC-FABF-5CFA-F4571D57E209}"/>
              </a:ext>
            </a:extLst>
          </p:cNvPr>
          <p:cNvSpPr>
            <a:spLocks noGrp="1"/>
          </p:cNvSpPr>
          <p:nvPr>
            <p:ph type="body" sz="quarter" idx="11"/>
          </p:nvPr>
        </p:nvSpPr>
        <p:spPr>
          <a:xfrm>
            <a:off x="5248668" y="3356426"/>
            <a:ext cx="5129772" cy="954695"/>
          </a:xfrm>
        </p:spPr>
        <p:txBody>
          <a:bodyPr/>
          <a:lstStyle/>
          <a:p>
            <a:r>
              <a:rPr lang="zh-CN" altLang="en-US" sz="54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项目背景及特色</a:t>
            </a:r>
            <a:endParaRPr lang="en-US" altLang="zh-CN" sz="54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a:p>
            <a:endParaRPr lang="en-US" altLang="zh-CN" dirty="0">
              <a:ln>
                <a:solidFill>
                  <a:schemeClr val="tx1">
                    <a:lumMod val="95000"/>
                    <a:lumOff val="5000"/>
                  </a:schemeClr>
                </a:solidFill>
              </a:ln>
              <a:noFill/>
            </a:endParaRPr>
          </a:p>
        </p:txBody>
      </p:sp>
      <p:sp>
        <p:nvSpPr>
          <p:cNvPr id="5" name="文本占位符 4">
            <a:extLst>
              <a:ext uri="{FF2B5EF4-FFF2-40B4-BE49-F238E27FC236}">
                <a16:creationId xmlns:a16="http://schemas.microsoft.com/office/drawing/2014/main" id="{DB8C677B-F164-31CB-D6FF-A79545D22185}"/>
              </a:ext>
            </a:extLst>
          </p:cNvPr>
          <p:cNvSpPr>
            <a:spLocks noGrp="1"/>
          </p:cNvSpPr>
          <p:nvPr>
            <p:ph type="body" sz="quarter" idx="12"/>
          </p:nvPr>
        </p:nvSpPr>
        <p:spPr/>
        <p:txBody>
          <a:bodyPr/>
          <a:lstStyle/>
          <a:p>
            <a:r>
              <a:rPr lang="en-US" altLang="zh-CN" dirty="0"/>
              <a:t>PART 01</a:t>
            </a:r>
            <a:endParaRPr lang="zh-CN" altLang="en-US" dirty="0"/>
          </a:p>
        </p:txBody>
      </p:sp>
    </p:spTree>
    <p:extLst>
      <p:ext uri="{BB962C8B-B14F-4D97-AF65-F5344CB8AC3E}">
        <p14:creationId xmlns:p14="http://schemas.microsoft.com/office/powerpoint/2010/main" val="3779605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4CE1FFC3-28F2-8F0C-5E64-DF8D58528CF3}"/>
              </a:ext>
            </a:extLst>
          </p:cNvPr>
          <p:cNvSpPr txBox="1"/>
          <p:nvPr/>
        </p:nvSpPr>
        <p:spPr>
          <a:xfrm>
            <a:off x="2595645" y="379528"/>
            <a:ext cx="2469288" cy="369332"/>
          </a:xfrm>
          <a:prstGeom prst="rect">
            <a:avLst/>
          </a:prstGeom>
          <a:noFill/>
        </p:spPr>
        <p:txBody>
          <a:bodyPr wrap="square">
            <a:spAutoFit/>
          </a:bodyPr>
          <a:lstStyle/>
          <a:p>
            <a:r>
              <a:rPr lang="en-US" altLang="zh-CN" b="1" dirty="0">
                <a:ea typeface="黑体" panose="02010609060101010101" pitchFamily="49" charset="-122"/>
                <a:cs typeface="Times New Roman" panose="02020603050405020304" pitchFamily="18" charset="0"/>
              </a:rPr>
              <a:t>3</a:t>
            </a:r>
            <a:r>
              <a:rPr lang="en-US" altLang="zh-CN" sz="1800" b="1" dirty="0">
                <a:effectLst/>
                <a:ea typeface="黑体" panose="02010609060101010101" pitchFamily="49" charset="-122"/>
                <a:cs typeface="Times New Roman" panose="02020603050405020304" pitchFamily="18" charset="0"/>
              </a:rPr>
              <a:t>.</a:t>
            </a:r>
            <a:r>
              <a:rPr lang="zh-CN" altLang="zh-CN" sz="1800" b="1" dirty="0">
                <a:effectLst/>
                <a:ea typeface="黑体" panose="02010609060101010101" pitchFamily="49" charset="-122"/>
                <a:cs typeface="Times New Roman" panose="02020603050405020304" pitchFamily="18" charset="0"/>
              </a:rPr>
              <a:t>数据处理结果可视化</a:t>
            </a:r>
            <a:endParaRPr lang="zh-CN" altLang="en-US" dirty="0"/>
          </a:p>
        </p:txBody>
      </p:sp>
      <p:pic>
        <p:nvPicPr>
          <p:cNvPr id="2" name="图片 1" descr="图表, 饼图&#10;&#10;描述已自动生成">
            <a:extLst>
              <a:ext uri="{FF2B5EF4-FFF2-40B4-BE49-F238E27FC236}">
                <a16:creationId xmlns:a16="http://schemas.microsoft.com/office/drawing/2014/main" id="{DC92BDD5-5F64-A1B9-186C-3E6E5D45A4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86968" y="874726"/>
            <a:ext cx="8018063" cy="5108547"/>
          </a:xfrm>
          <a:prstGeom prst="rect">
            <a:avLst/>
          </a:prstGeom>
          <a:noFill/>
          <a:ln>
            <a:noFill/>
          </a:ln>
        </p:spPr>
      </p:pic>
      <p:sp>
        <p:nvSpPr>
          <p:cNvPr id="8" name="文本框 7">
            <a:extLst>
              <a:ext uri="{FF2B5EF4-FFF2-40B4-BE49-F238E27FC236}">
                <a16:creationId xmlns:a16="http://schemas.microsoft.com/office/drawing/2014/main" id="{3686F8E0-7BE9-054E-3E20-C05457C5D579}"/>
              </a:ext>
            </a:extLst>
          </p:cNvPr>
          <p:cNvSpPr txBox="1"/>
          <p:nvPr/>
        </p:nvSpPr>
        <p:spPr>
          <a:xfrm>
            <a:off x="2595645" y="5983273"/>
            <a:ext cx="6720840" cy="424155"/>
          </a:xfrm>
          <a:prstGeom prst="rect">
            <a:avLst/>
          </a:prstGeom>
          <a:noFill/>
        </p:spPr>
        <p:txBody>
          <a:bodyPr wrap="square">
            <a:spAutoFit/>
          </a:bodyPr>
          <a:lstStyle/>
          <a:p>
            <a:pPr indent="266700"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3-12 2022</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年各省市确诊人数占全国确诊人数百分比</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不含香港台湾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16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87433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4CE1FFC3-28F2-8F0C-5E64-DF8D58528CF3}"/>
              </a:ext>
            </a:extLst>
          </p:cNvPr>
          <p:cNvSpPr txBox="1"/>
          <p:nvPr/>
        </p:nvSpPr>
        <p:spPr>
          <a:xfrm>
            <a:off x="2595645" y="379528"/>
            <a:ext cx="2469288" cy="369332"/>
          </a:xfrm>
          <a:prstGeom prst="rect">
            <a:avLst/>
          </a:prstGeom>
          <a:noFill/>
        </p:spPr>
        <p:txBody>
          <a:bodyPr wrap="square">
            <a:spAutoFit/>
          </a:bodyPr>
          <a:lstStyle/>
          <a:p>
            <a:r>
              <a:rPr lang="en-US" altLang="zh-CN" b="1" dirty="0">
                <a:ea typeface="黑体" panose="02010609060101010101" pitchFamily="49" charset="-122"/>
                <a:cs typeface="Times New Roman" panose="02020603050405020304" pitchFamily="18" charset="0"/>
              </a:rPr>
              <a:t>3</a:t>
            </a:r>
            <a:r>
              <a:rPr lang="en-US" altLang="zh-CN" sz="1800" b="1" dirty="0">
                <a:effectLst/>
                <a:ea typeface="黑体" panose="02010609060101010101" pitchFamily="49" charset="-122"/>
                <a:cs typeface="Times New Roman" panose="02020603050405020304" pitchFamily="18" charset="0"/>
              </a:rPr>
              <a:t>.</a:t>
            </a:r>
            <a:r>
              <a:rPr lang="zh-CN" altLang="zh-CN" sz="1800" b="1" dirty="0">
                <a:effectLst/>
                <a:ea typeface="黑体" panose="02010609060101010101" pitchFamily="49" charset="-122"/>
                <a:cs typeface="Times New Roman" panose="02020603050405020304" pitchFamily="18" charset="0"/>
              </a:rPr>
              <a:t>数据处理结果可视化</a:t>
            </a:r>
            <a:endParaRPr lang="zh-CN" altLang="en-US" dirty="0"/>
          </a:p>
        </p:txBody>
      </p:sp>
      <p:pic>
        <p:nvPicPr>
          <p:cNvPr id="2" name="图片 1" descr="图表, 饼图&#10;&#10;描述已自动生成">
            <a:extLst>
              <a:ext uri="{FF2B5EF4-FFF2-40B4-BE49-F238E27FC236}">
                <a16:creationId xmlns:a16="http://schemas.microsoft.com/office/drawing/2014/main" id="{67E599B3-B485-8113-5E1B-17B9239DF0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9462" y="893702"/>
            <a:ext cx="8093076" cy="5070596"/>
          </a:xfrm>
          <a:prstGeom prst="rect">
            <a:avLst/>
          </a:prstGeom>
          <a:noFill/>
          <a:ln>
            <a:noFill/>
          </a:ln>
        </p:spPr>
      </p:pic>
      <p:sp>
        <p:nvSpPr>
          <p:cNvPr id="8" name="文本框 7">
            <a:extLst>
              <a:ext uri="{FF2B5EF4-FFF2-40B4-BE49-F238E27FC236}">
                <a16:creationId xmlns:a16="http://schemas.microsoft.com/office/drawing/2014/main" id="{BE6B9845-6B57-F326-0A75-98E4AEDBEA62}"/>
              </a:ext>
            </a:extLst>
          </p:cNvPr>
          <p:cNvSpPr txBox="1"/>
          <p:nvPr/>
        </p:nvSpPr>
        <p:spPr>
          <a:xfrm>
            <a:off x="2595645" y="5964298"/>
            <a:ext cx="6675120" cy="424155"/>
          </a:xfrm>
          <a:prstGeom prst="rect">
            <a:avLst/>
          </a:prstGeom>
          <a:noFill/>
        </p:spPr>
        <p:txBody>
          <a:bodyPr wrap="square">
            <a:spAutoFit/>
          </a:bodyPr>
          <a:lstStyle/>
          <a:p>
            <a:pPr indent="266700"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3-13 2021</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年各省市确诊人数占全国确诊人数百分比</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不含香港台湾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16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87271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4CE1FFC3-28F2-8F0C-5E64-DF8D58528CF3}"/>
              </a:ext>
            </a:extLst>
          </p:cNvPr>
          <p:cNvSpPr txBox="1"/>
          <p:nvPr/>
        </p:nvSpPr>
        <p:spPr>
          <a:xfrm>
            <a:off x="2595645" y="379528"/>
            <a:ext cx="2469288" cy="369332"/>
          </a:xfrm>
          <a:prstGeom prst="rect">
            <a:avLst/>
          </a:prstGeom>
          <a:noFill/>
        </p:spPr>
        <p:txBody>
          <a:bodyPr wrap="square">
            <a:spAutoFit/>
          </a:bodyPr>
          <a:lstStyle/>
          <a:p>
            <a:r>
              <a:rPr lang="en-US" altLang="zh-CN" b="1" dirty="0">
                <a:ea typeface="黑体" panose="02010609060101010101" pitchFamily="49" charset="-122"/>
                <a:cs typeface="Times New Roman" panose="02020603050405020304" pitchFamily="18" charset="0"/>
              </a:rPr>
              <a:t>3</a:t>
            </a:r>
            <a:r>
              <a:rPr lang="en-US" altLang="zh-CN" sz="1800" b="1" dirty="0">
                <a:effectLst/>
                <a:ea typeface="黑体" panose="02010609060101010101" pitchFamily="49" charset="-122"/>
                <a:cs typeface="Times New Roman" panose="02020603050405020304" pitchFamily="18" charset="0"/>
              </a:rPr>
              <a:t>.</a:t>
            </a:r>
            <a:r>
              <a:rPr lang="zh-CN" altLang="zh-CN" sz="1800" b="1" dirty="0">
                <a:effectLst/>
                <a:ea typeface="黑体" panose="02010609060101010101" pitchFamily="49" charset="-122"/>
                <a:cs typeface="Times New Roman" panose="02020603050405020304" pitchFamily="18" charset="0"/>
              </a:rPr>
              <a:t>数据处理结果可视化</a:t>
            </a:r>
            <a:endParaRPr lang="zh-CN" altLang="en-US" dirty="0"/>
          </a:p>
        </p:txBody>
      </p:sp>
      <p:pic>
        <p:nvPicPr>
          <p:cNvPr id="2" name="图片 1" descr="图表, 饼图&#10;&#10;描述已自动生成">
            <a:extLst>
              <a:ext uri="{FF2B5EF4-FFF2-40B4-BE49-F238E27FC236}">
                <a16:creationId xmlns:a16="http://schemas.microsoft.com/office/drawing/2014/main" id="{180C632E-6B0D-CD2D-0B2C-73210AAF58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2893" y="894318"/>
            <a:ext cx="8146214" cy="4897928"/>
          </a:xfrm>
          <a:prstGeom prst="rect">
            <a:avLst/>
          </a:prstGeom>
          <a:noFill/>
          <a:ln>
            <a:noFill/>
          </a:ln>
        </p:spPr>
      </p:pic>
      <p:sp>
        <p:nvSpPr>
          <p:cNvPr id="8" name="文本框 7">
            <a:extLst>
              <a:ext uri="{FF2B5EF4-FFF2-40B4-BE49-F238E27FC236}">
                <a16:creationId xmlns:a16="http://schemas.microsoft.com/office/drawing/2014/main" id="{C1ED9C06-4298-C429-B6AA-FE2CF77F46D9}"/>
              </a:ext>
            </a:extLst>
          </p:cNvPr>
          <p:cNvSpPr txBox="1"/>
          <p:nvPr/>
        </p:nvSpPr>
        <p:spPr>
          <a:xfrm>
            <a:off x="2769870" y="5792246"/>
            <a:ext cx="6652260" cy="424155"/>
          </a:xfrm>
          <a:prstGeom prst="rect">
            <a:avLst/>
          </a:prstGeom>
          <a:noFill/>
        </p:spPr>
        <p:txBody>
          <a:bodyPr wrap="square">
            <a:spAutoFit/>
          </a:bodyPr>
          <a:lstStyle/>
          <a:p>
            <a:pPr indent="266700"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3-14 2020</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年各省市确诊人数占全国确诊人数百分比</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不含香港台湾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16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27387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4CE1FFC3-28F2-8F0C-5E64-DF8D58528CF3}"/>
              </a:ext>
            </a:extLst>
          </p:cNvPr>
          <p:cNvSpPr txBox="1"/>
          <p:nvPr/>
        </p:nvSpPr>
        <p:spPr>
          <a:xfrm>
            <a:off x="2595645" y="379528"/>
            <a:ext cx="2469288" cy="369332"/>
          </a:xfrm>
          <a:prstGeom prst="rect">
            <a:avLst/>
          </a:prstGeom>
          <a:noFill/>
        </p:spPr>
        <p:txBody>
          <a:bodyPr wrap="square">
            <a:spAutoFit/>
          </a:bodyPr>
          <a:lstStyle/>
          <a:p>
            <a:r>
              <a:rPr lang="en-US" altLang="zh-CN" b="1" dirty="0">
                <a:ea typeface="黑体" panose="02010609060101010101" pitchFamily="49" charset="-122"/>
                <a:cs typeface="Times New Roman" panose="02020603050405020304" pitchFamily="18" charset="0"/>
              </a:rPr>
              <a:t>3</a:t>
            </a:r>
            <a:r>
              <a:rPr lang="en-US" altLang="zh-CN" sz="1800" b="1" dirty="0">
                <a:effectLst/>
                <a:ea typeface="黑体" panose="02010609060101010101" pitchFamily="49" charset="-122"/>
                <a:cs typeface="Times New Roman" panose="02020603050405020304" pitchFamily="18" charset="0"/>
              </a:rPr>
              <a:t>.</a:t>
            </a:r>
            <a:r>
              <a:rPr lang="zh-CN" altLang="zh-CN" sz="1800" b="1" dirty="0">
                <a:effectLst/>
                <a:ea typeface="黑体" panose="02010609060101010101" pitchFamily="49" charset="-122"/>
                <a:cs typeface="Times New Roman" panose="02020603050405020304" pitchFamily="18" charset="0"/>
              </a:rPr>
              <a:t>数据处理结果可视化</a:t>
            </a:r>
            <a:endParaRPr lang="zh-CN" altLang="en-US" dirty="0"/>
          </a:p>
        </p:txBody>
      </p:sp>
      <p:pic>
        <p:nvPicPr>
          <p:cNvPr id="2" name="图片 1" descr="图表, 雷达图&#10;&#10;描述已自动生成">
            <a:extLst>
              <a:ext uri="{FF2B5EF4-FFF2-40B4-BE49-F238E27FC236}">
                <a16:creationId xmlns:a16="http://schemas.microsoft.com/office/drawing/2014/main" id="{C69B4BD0-10A6-0D0B-2C97-78D75C68DE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8671" y="863530"/>
            <a:ext cx="8054658" cy="5003857"/>
          </a:xfrm>
          <a:prstGeom prst="rect">
            <a:avLst/>
          </a:prstGeom>
          <a:noFill/>
          <a:ln>
            <a:noFill/>
          </a:ln>
        </p:spPr>
      </p:pic>
      <p:sp>
        <p:nvSpPr>
          <p:cNvPr id="8" name="文本框 7">
            <a:extLst>
              <a:ext uri="{FF2B5EF4-FFF2-40B4-BE49-F238E27FC236}">
                <a16:creationId xmlns:a16="http://schemas.microsoft.com/office/drawing/2014/main" id="{548C62E6-C75F-2D9C-2FD7-65A206ECAA4E}"/>
              </a:ext>
            </a:extLst>
          </p:cNvPr>
          <p:cNvSpPr txBox="1"/>
          <p:nvPr/>
        </p:nvSpPr>
        <p:spPr>
          <a:xfrm>
            <a:off x="2670651" y="5867387"/>
            <a:ext cx="6850698" cy="424155"/>
          </a:xfrm>
          <a:prstGeom prst="rect">
            <a:avLst/>
          </a:prstGeom>
          <a:noFill/>
        </p:spPr>
        <p:txBody>
          <a:bodyPr wrap="square">
            <a:spAutoFit/>
          </a:bodyPr>
          <a:lstStyle/>
          <a:p>
            <a:pPr indent="266700"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3-15 2020</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年各省市确诊人数占全国确诊人数百分比</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除香港台湾湖北</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sz="16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161990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4CE1FFC3-28F2-8F0C-5E64-DF8D58528CF3}"/>
              </a:ext>
            </a:extLst>
          </p:cNvPr>
          <p:cNvSpPr txBox="1"/>
          <p:nvPr/>
        </p:nvSpPr>
        <p:spPr>
          <a:xfrm>
            <a:off x="2595645" y="379528"/>
            <a:ext cx="2469288" cy="369332"/>
          </a:xfrm>
          <a:prstGeom prst="rect">
            <a:avLst/>
          </a:prstGeom>
          <a:noFill/>
        </p:spPr>
        <p:txBody>
          <a:bodyPr wrap="square">
            <a:spAutoFit/>
          </a:bodyPr>
          <a:lstStyle/>
          <a:p>
            <a:r>
              <a:rPr lang="en-US" altLang="zh-CN" b="1" dirty="0">
                <a:ea typeface="黑体" panose="02010609060101010101" pitchFamily="49" charset="-122"/>
                <a:cs typeface="Times New Roman" panose="02020603050405020304" pitchFamily="18" charset="0"/>
              </a:rPr>
              <a:t>3</a:t>
            </a:r>
            <a:r>
              <a:rPr lang="en-US" altLang="zh-CN" sz="1800" b="1" dirty="0">
                <a:effectLst/>
                <a:ea typeface="黑体" panose="02010609060101010101" pitchFamily="49" charset="-122"/>
                <a:cs typeface="Times New Roman" panose="02020603050405020304" pitchFamily="18" charset="0"/>
              </a:rPr>
              <a:t>.</a:t>
            </a:r>
            <a:r>
              <a:rPr lang="zh-CN" altLang="zh-CN" sz="1800" b="1" dirty="0">
                <a:effectLst/>
                <a:ea typeface="黑体" panose="02010609060101010101" pitchFamily="49" charset="-122"/>
                <a:cs typeface="Times New Roman" panose="02020603050405020304" pitchFamily="18" charset="0"/>
              </a:rPr>
              <a:t>数据处理结果可视化</a:t>
            </a:r>
            <a:endParaRPr lang="zh-CN" altLang="en-US" dirty="0"/>
          </a:p>
        </p:txBody>
      </p:sp>
      <p:pic>
        <p:nvPicPr>
          <p:cNvPr id="2" name="图片 1">
            <a:extLst>
              <a:ext uri="{FF2B5EF4-FFF2-40B4-BE49-F238E27FC236}">
                <a16:creationId xmlns:a16="http://schemas.microsoft.com/office/drawing/2014/main" id="{12CF8049-A3B8-9709-E816-A3F29C1F1E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00951" y="748860"/>
            <a:ext cx="7571342" cy="5153910"/>
          </a:xfrm>
          <a:prstGeom prst="rect">
            <a:avLst/>
          </a:prstGeom>
          <a:noFill/>
          <a:ln>
            <a:noFill/>
          </a:ln>
        </p:spPr>
      </p:pic>
      <p:sp>
        <p:nvSpPr>
          <p:cNvPr id="8" name="文本框 7">
            <a:extLst>
              <a:ext uri="{FF2B5EF4-FFF2-40B4-BE49-F238E27FC236}">
                <a16:creationId xmlns:a16="http://schemas.microsoft.com/office/drawing/2014/main" id="{C375DF87-3928-2F01-E2D2-F61EF45D3F4F}"/>
              </a:ext>
            </a:extLst>
          </p:cNvPr>
          <p:cNvSpPr txBox="1"/>
          <p:nvPr/>
        </p:nvSpPr>
        <p:spPr>
          <a:xfrm>
            <a:off x="3047998" y="5897062"/>
            <a:ext cx="6096000" cy="424155"/>
          </a:xfrm>
          <a:prstGeom prst="rect">
            <a:avLst/>
          </a:prstGeom>
          <a:noFill/>
        </p:spPr>
        <p:txBody>
          <a:bodyPr wrap="square">
            <a:spAutoFit/>
          </a:bodyPr>
          <a:lstStyle/>
          <a:p>
            <a:pPr indent="266700"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3-16 2020</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年各省市治愈人数占全国治愈人数百分比</a:t>
            </a:r>
          </a:p>
        </p:txBody>
      </p:sp>
    </p:spTree>
    <p:extLst>
      <p:ext uri="{BB962C8B-B14F-4D97-AF65-F5344CB8AC3E}">
        <p14:creationId xmlns:p14="http://schemas.microsoft.com/office/powerpoint/2010/main" val="3480715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5D89B012-30E1-DA92-A569-2E70F8F6F0D6}"/>
              </a:ext>
            </a:extLst>
          </p:cNvPr>
          <p:cNvSpPr txBox="1"/>
          <p:nvPr/>
        </p:nvSpPr>
        <p:spPr>
          <a:xfrm>
            <a:off x="2595645" y="379528"/>
            <a:ext cx="2469288" cy="369332"/>
          </a:xfrm>
          <a:prstGeom prst="rect">
            <a:avLst/>
          </a:prstGeom>
          <a:noFill/>
        </p:spPr>
        <p:txBody>
          <a:bodyPr wrap="square">
            <a:spAutoFit/>
          </a:bodyPr>
          <a:lstStyle/>
          <a:p>
            <a:r>
              <a:rPr lang="en-US" altLang="zh-CN" b="1" dirty="0">
                <a:ea typeface="黑体" panose="02010609060101010101" pitchFamily="49" charset="-122"/>
                <a:cs typeface="Times New Roman" panose="02020603050405020304" pitchFamily="18" charset="0"/>
              </a:rPr>
              <a:t>3</a:t>
            </a:r>
            <a:r>
              <a:rPr lang="en-US" altLang="zh-CN" sz="1800" b="1" dirty="0">
                <a:effectLst/>
                <a:ea typeface="黑体" panose="02010609060101010101" pitchFamily="49" charset="-122"/>
                <a:cs typeface="Times New Roman" panose="02020603050405020304" pitchFamily="18" charset="0"/>
              </a:rPr>
              <a:t>.</a:t>
            </a:r>
            <a:r>
              <a:rPr lang="zh-CN" altLang="zh-CN" sz="1800" b="1" dirty="0">
                <a:effectLst/>
                <a:ea typeface="黑体" panose="02010609060101010101" pitchFamily="49" charset="-122"/>
                <a:cs typeface="Times New Roman" panose="02020603050405020304" pitchFamily="18" charset="0"/>
              </a:rPr>
              <a:t>数据处理结果可视化</a:t>
            </a:r>
            <a:endParaRPr lang="zh-CN" altLang="en-US" dirty="0"/>
          </a:p>
        </p:txBody>
      </p:sp>
      <p:pic>
        <p:nvPicPr>
          <p:cNvPr id="7" name="图片 6" descr="图表, 饼图&#10;&#10;描述已自动生成">
            <a:extLst>
              <a:ext uri="{FF2B5EF4-FFF2-40B4-BE49-F238E27FC236}">
                <a16:creationId xmlns:a16="http://schemas.microsoft.com/office/drawing/2014/main" id="{F80C31EE-B085-60F0-A86F-820E708425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91300" y="748860"/>
            <a:ext cx="7798035" cy="5055673"/>
          </a:xfrm>
          <a:prstGeom prst="rect">
            <a:avLst/>
          </a:prstGeom>
          <a:noFill/>
          <a:ln>
            <a:noFill/>
          </a:ln>
        </p:spPr>
      </p:pic>
      <p:sp>
        <p:nvSpPr>
          <p:cNvPr id="9" name="文本框 8">
            <a:extLst>
              <a:ext uri="{FF2B5EF4-FFF2-40B4-BE49-F238E27FC236}">
                <a16:creationId xmlns:a16="http://schemas.microsoft.com/office/drawing/2014/main" id="{F11E05C3-04DB-3A1B-8062-993475883A62}"/>
              </a:ext>
            </a:extLst>
          </p:cNvPr>
          <p:cNvSpPr txBox="1"/>
          <p:nvPr/>
        </p:nvSpPr>
        <p:spPr>
          <a:xfrm>
            <a:off x="3048000" y="5804533"/>
            <a:ext cx="6096000" cy="424155"/>
          </a:xfrm>
          <a:prstGeom prst="rect">
            <a:avLst/>
          </a:prstGeom>
          <a:noFill/>
        </p:spPr>
        <p:txBody>
          <a:bodyPr wrap="square">
            <a:spAutoFit/>
          </a:bodyPr>
          <a:lstStyle/>
          <a:p>
            <a:pPr indent="266700"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3-17 2021</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年各省市治愈人数占全国治愈人数百分比</a:t>
            </a:r>
          </a:p>
        </p:txBody>
      </p:sp>
    </p:spTree>
    <p:extLst>
      <p:ext uri="{BB962C8B-B14F-4D97-AF65-F5344CB8AC3E}">
        <p14:creationId xmlns:p14="http://schemas.microsoft.com/office/powerpoint/2010/main" val="167305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5D89B012-30E1-DA92-A569-2E70F8F6F0D6}"/>
              </a:ext>
            </a:extLst>
          </p:cNvPr>
          <p:cNvSpPr txBox="1"/>
          <p:nvPr/>
        </p:nvSpPr>
        <p:spPr>
          <a:xfrm>
            <a:off x="2595645" y="379528"/>
            <a:ext cx="2469288" cy="369332"/>
          </a:xfrm>
          <a:prstGeom prst="rect">
            <a:avLst/>
          </a:prstGeom>
          <a:noFill/>
        </p:spPr>
        <p:txBody>
          <a:bodyPr wrap="square">
            <a:spAutoFit/>
          </a:bodyPr>
          <a:lstStyle/>
          <a:p>
            <a:r>
              <a:rPr lang="en-US" altLang="zh-CN" b="1" dirty="0">
                <a:ea typeface="黑体" panose="02010609060101010101" pitchFamily="49" charset="-122"/>
                <a:cs typeface="Times New Roman" panose="02020603050405020304" pitchFamily="18" charset="0"/>
              </a:rPr>
              <a:t>3</a:t>
            </a:r>
            <a:r>
              <a:rPr lang="en-US" altLang="zh-CN" sz="1800" b="1" dirty="0">
                <a:effectLst/>
                <a:ea typeface="黑体" panose="02010609060101010101" pitchFamily="49" charset="-122"/>
                <a:cs typeface="Times New Roman" panose="02020603050405020304" pitchFamily="18" charset="0"/>
              </a:rPr>
              <a:t>.</a:t>
            </a:r>
            <a:r>
              <a:rPr lang="zh-CN" altLang="zh-CN" sz="1800" b="1" dirty="0">
                <a:effectLst/>
                <a:ea typeface="黑体" panose="02010609060101010101" pitchFamily="49" charset="-122"/>
                <a:cs typeface="Times New Roman" panose="02020603050405020304" pitchFamily="18" charset="0"/>
              </a:rPr>
              <a:t>数据处理结果可视化</a:t>
            </a:r>
            <a:endParaRPr lang="zh-CN" altLang="en-US" dirty="0"/>
          </a:p>
        </p:txBody>
      </p:sp>
      <p:pic>
        <p:nvPicPr>
          <p:cNvPr id="2" name="图片 1" descr="图表&#10;&#10;描述已自动生成">
            <a:extLst>
              <a:ext uri="{FF2B5EF4-FFF2-40B4-BE49-F238E27FC236}">
                <a16:creationId xmlns:a16="http://schemas.microsoft.com/office/drawing/2014/main" id="{99511303-35BD-734B-E372-BF974DCCA1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53004" y="748860"/>
            <a:ext cx="7754101" cy="5077601"/>
          </a:xfrm>
          <a:prstGeom prst="rect">
            <a:avLst/>
          </a:prstGeom>
          <a:noFill/>
          <a:ln>
            <a:noFill/>
          </a:ln>
        </p:spPr>
      </p:pic>
      <p:sp>
        <p:nvSpPr>
          <p:cNvPr id="8" name="文本框 7">
            <a:extLst>
              <a:ext uri="{FF2B5EF4-FFF2-40B4-BE49-F238E27FC236}">
                <a16:creationId xmlns:a16="http://schemas.microsoft.com/office/drawing/2014/main" id="{92957A65-DAA3-C522-2D3C-CDDDF2F4BB9D}"/>
              </a:ext>
            </a:extLst>
          </p:cNvPr>
          <p:cNvSpPr txBox="1"/>
          <p:nvPr/>
        </p:nvSpPr>
        <p:spPr>
          <a:xfrm>
            <a:off x="2933700" y="5826461"/>
            <a:ext cx="6096000" cy="424155"/>
          </a:xfrm>
          <a:prstGeom prst="rect">
            <a:avLst/>
          </a:prstGeom>
          <a:noFill/>
        </p:spPr>
        <p:txBody>
          <a:bodyPr wrap="square">
            <a:spAutoFit/>
          </a:bodyPr>
          <a:lstStyle/>
          <a:p>
            <a:pPr indent="266700"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3-18 2022</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年各省市治愈人数占全国治愈人数百分比</a:t>
            </a:r>
          </a:p>
        </p:txBody>
      </p:sp>
    </p:spTree>
    <p:extLst>
      <p:ext uri="{BB962C8B-B14F-4D97-AF65-F5344CB8AC3E}">
        <p14:creationId xmlns:p14="http://schemas.microsoft.com/office/powerpoint/2010/main" val="3607665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5D89B012-30E1-DA92-A569-2E70F8F6F0D6}"/>
              </a:ext>
            </a:extLst>
          </p:cNvPr>
          <p:cNvSpPr txBox="1"/>
          <p:nvPr/>
        </p:nvSpPr>
        <p:spPr>
          <a:xfrm>
            <a:off x="2595645" y="379528"/>
            <a:ext cx="2469288" cy="369332"/>
          </a:xfrm>
          <a:prstGeom prst="rect">
            <a:avLst/>
          </a:prstGeom>
          <a:noFill/>
        </p:spPr>
        <p:txBody>
          <a:bodyPr wrap="square">
            <a:spAutoFit/>
          </a:bodyPr>
          <a:lstStyle/>
          <a:p>
            <a:r>
              <a:rPr lang="en-US" altLang="zh-CN" b="1" dirty="0">
                <a:ea typeface="黑体" panose="02010609060101010101" pitchFamily="49" charset="-122"/>
                <a:cs typeface="Times New Roman" panose="02020603050405020304" pitchFamily="18" charset="0"/>
              </a:rPr>
              <a:t>3</a:t>
            </a:r>
            <a:r>
              <a:rPr lang="en-US" altLang="zh-CN" sz="1800" b="1" dirty="0">
                <a:effectLst/>
                <a:ea typeface="黑体" panose="02010609060101010101" pitchFamily="49" charset="-122"/>
                <a:cs typeface="Times New Roman" panose="02020603050405020304" pitchFamily="18" charset="0"/>
              </a:rPr>
              <a:t>.</a:t>
            </a:r>
            <a:r>
              <a:rPr lang="zh-CN" altLang="zh-CN" sz="1800" b="1" dirty="0">
                <a:effectLst/>
                <a:ea typeface="黑体" panose="02010609060101010101" pitchFamily="49" charset="-122"/>
                <a:cs typeface="Times New Roman" panose="02020603050405020304" pitchFamily="18" charset="0"/>
              </a:rPr>
              <a:t>数据处理结果可视化</a:t>
            </a:r>
            <a:endParaRPr lang="zh-CN" altLang="en-US" dirty="0"/>
          </a:p>
        </p:txBody>
      </p:sp>
      <p:sp>
        <p:nvSpPr>
          <p:cNvPr id="7" name="文本框 6">
            <a:extLst>
              <a:ext uri="{FF2B5EF4-FFF2-40B4-BE49-F238E27FC236}">
                <a16:creationId xmlns:a16="http://schemas.microsoft.com/office/drawing/2014/main" id="{7A0091C9-66B7-2084-A23D-78B552EDD862}"/>
              </a:ext>
            </a:extLst>
          </p:cNvPr>
          <p:cNvSpPr txBox="1"/>
          <p:nvPr/>
        </p:nvSpPr>
        <p:spPr>
          <a:xfrm>
            <a:off x="4876800" y="1407914"/>
            <a:ext cx="2590800" cy="646331"/>
          </a:xfrm>
          <a:prstGeom prst="rect">
            <a:avLst/>
          </a:prstGeom>
          <a:noFill/>
        </p:spPr>
        <p:txBody>
          <a:bodyPr wrap="square">
            <a:spAutoFit/>
          </a:bodyPr>
          <a:lstStyle/>
          <a:p>
            <a:r>
              <a:rPr lang="zh-CN" altLang="zh-CN" sz="3600" b="1" dirty="0">
                <a:ea typeface="黑体" panose="02010609060101010101" pitchFamily="49" charset="-122"/>
                <a:cs typeface="Times New Roman" panose="02020603050405020304" pitchFamily="18" charset="0"/>
              </a:rPr>
              <a:t>地理热力图</a:t>
            </a:r>
            <a:endParaRPr lang="zh-CN" altLang="en-US" sz="3600" b="1" dirty="0">
              <a:ea typeface="黑体" panose="02010609060101010101" pitchFamily="49" charset="-122"/>
              <a:cs typeface="Times New Roman" panose="02020603050405020304" pitchFamily="18" charset="0"/>
            </a:endParaRPr>
          </a:p>
        </p:txBody>
      </p:sp>
      <p:sp>
        <p:nvSpPr>
          <p:cNvPr id="9" name="文本框 8">
            <a:extLst>
              <a:ext uri="{FF2B5EF4-FFF2-40B4-BE49-F238E27FC236}">
                <a16:creationId xmlns:a16="http://schemas.microsoft.com/office/drawing/2014/main" id="{43C666FA-FD80-90FB-328C-3B46C7D2BFA2}"/>
              </a:ext>
            </a:extLst>
          </p:cNvPr>
          <p:cNvSpPr txBox="1"/>
          <p:nvPr/>
        </p:nvSpPr>
        <p:spPr>
          <a:xfrm>
            <a:off x="2956560" y="2425065"/>
            <a:ext cx="6690360" cy="2585323"/>
          </a:xfrm>
          <a:prstGeom prst="rect">
            <a:avLst/>
          </a:prstGeom>
          <a:noFill/>
        </p:spPr>
        <p:txBody>
          <a:bodyPr wrap="square">
            <a:spAutoFit/>
          </a:bodyPr>
          <a:lstStyle/>
          <a:p>
            <a:pPr>
              <a:lnSpc>
                <a:spcPct val="150000"/>
              </a:lnSpc>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地理热力图是一种可视化方法，用于显示地理区域上的数据强度或密度分布。</a:t>
            </a:r>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他</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在</a:t>
            </a:r>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我们的</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项目中具有重要的应用价值，能够帮助揭示疫情传播模式、辅助决策制定、预测风险和加强公众意识。</a:t>
            </a:r>
          </a:p>
          <a:p>
            <a:endParaRPr lang="zh-CN" altLang="en-US" dirty="0"/>
          </a:p>
        </p:txBody>
      </p:sp>
    </p:spTree>
    <p:extLst>
      <p:ext uri="{BB962C8B-B14F-4D97-AF65-F5344CB8AC3E}">
        <p14:creationId xmlns:p14="http://schemas.microsoft.com/office/powerpoint/2010/main" val="327124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5D89B012-30E1-DA92-A569-2E70F8F6F0D6}"/>
              </a:ext>
            </a:extLst>
          </p:cNvPr>
          <p:cNvSpPr txBox="1"/>
          <p:nvPr/>
        </p:nvSpPr>
        <p:spPr>
          <a:xfrm>
            <a:off x="2595645" y="379528"/>
            <a:ext cx="2469288" cy="369332"/>
          </a:xfrm>
          <a:prstGeom prst="rect">
            <a:avLst/>
          </a:prstGeom>
          <a:noFill/>
        </p:spPr>
        <p:txBody>
          <a:bodyPr wrap="square">
            <a:spAutoFit/>
          </a:bodyPr>
          <a:lstStyle/>
          <a:p>
            <a:r>
              <a:rPr lang="en-US" altLang="zh-CN" b="1" dirty="0">
                <a:ea typeface="黑体" panose="02010609060101010101" pitchFamily="49" charset="-122"/>
                <a:cs typeface="Times New Roman" panose="02020603050405020304" pitchFamily="18" charset="0"/>
              </a:rPr>
              <a:t>3</a:t>
            </a:r>
            <a:r>
              <a:rPr lang="en-US" altLang="zh-CN" sz="1800" b="1" dirty="0">
                <a:effectLst/>
                <a:ea typeface="黑体" panose="02010609060101010101" pitchFamily="49" charset="-122"/>
                <a:cs typeface="Times New Roman" panose="02020603050405020304" pitchFamily="18" charset="0"/>
              </a:rPr>
              <a:t>.</a:t>
            </a:r>
            <a:r>
              <a:rPr lang="zh-CN" altLang="zh-CN" sz="1800" b="1" dirty="0">
                <a:effectLst/>
                <a:ea typeface="黑体" panose="02010609060101010101" pitchFamily="49" charset="-122"/>
                <a:cs typeface="Times New Roman" panose="02020603050405020304" pitchFamily="18" charset="0"/>
              </a:rPr>
              <a:t>数据处理结果可视化</a:t>
            </a:r>
            <a:endParaRPr lang="zh-CN" altLang="en-US" dirty="0"/>
          </a:p>
        </p:txBody>
      </p:sp>
      <p:pic>
        <p:nvPicPr>
          <p:cNvPr id="2" name="图片 1">
            <a:extLst>
              <a:ext uri="{FF2B5EF4-FFF2-40B4-BE49-F238E27FC236}">
                <a16:creationId xmlns:a16="http://schemas.microsoft.com/office/drawing/2014/main" id="{04883F03-8BC1-E65B-DB6D-1985BD84FB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55314" y="704371"/>
            <a:ext cx="6087745" cy="5527514"/>
          </a:xfrm>
          <a:prstGeom prst="rect">
            <a:avLst/>
          </a:prstGeom>
          <a:noFill/>
          <a:ln>
            <a:noFill/>
          </a:ln>
        </p:spPr>
      </p:pic>
      <p:sp>
        <p:nvSpPr>
          <p:cNvPr id="8" name="文本框 7">
            <a:extLst>
              <a:ext uri="{FF2B5EF4-FFF2-40B4-BE49-F238E27FC236}">
                <a16:creationId xmlns:a16="http://schemas.microsoft.com/office/drawing/2014/main" id="{543ACC37-9BF3-6A4B-EDDB-2F109A21724A}"/>
              </a:ext>
            </a:extLst>
          </p:cNvPr>
          <p:cNvSpPr txBox="1"/>
          <p:nvPr/>
        </p:nvSpPr>
        <p:spPr>
          <a:xfrm>
            <a:off x="4305300" y="6231885"/>
            <a:ext cx="3581400" cy="338554"/>
          </a:xfrm>
          <a:prstGeom prst="rect">
            <a:avLst/>
          </a:prstGeom>
          <a:noFill/>
        </p:spPr>
        <p:txBody>
          <a:bodyPr wrap="square">
            <a:spAutoFit/>
          </a:bodyPr>
          <a:lstStyle/>
          <a:p>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3-19 2022</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年各省市确诊人数热力图</a:t>
            </a:r>
            <a:endParaRPr lang="zh-CN" altLang="en-US" sz="16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05670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5D89B012-30E1-DA92-A569-2E70F8F6F0D6}"/>
              </a:ext>
            </a:extLst>
          </p:cNvPr>
          <p:cNvSpPr txBox="1"/>
          <p:nvPr/>
        </p:nvSpPr>
        <p:spPr>
          <a:xfrm>
            <a:off x="2595645" y="379528"/>
            <a:ext cx="2469288" cy="369332"/>
          </a:xfrm>
          <a:prstGeom prst="rect">
            <a:avLst/>
          </a:prstGeom>
          <a:noFill/>
        </p:spPr>
        <p:txBody>
          <a:bodyPr wrap="square">
            <a:spAutoFit/>
          </a:bodyPr>
          <a:lstStyle/>
          <a:p>
            <a:r>
              <a:rPr lang="en-US" altLang="zh-CN" b="1" dirty="0">
                <a:ea typeface="黑体" panose="02010609060101010101" pitchFamily="49" charset="-122"/>
                <a:cs typeface="Times New Roman" panose="02020603050405020304" pitchFamily="18" charset="0"/>
              </a:rPr>
              <a:t>3</a:t>
            </a:r>
            <a:r>
              <a:rPr lang="en-US" altLang="zh-CN" sz="1800" b="1" dirty="0">
                <a:effectLst/>
                <a:ea typeface="黑体" panose="02010609060101010101" pitchFamily="49" charset="-122"/>
                <a:cs typeface="Times New Roman" panose="02020603050405020304" pitchFamily="18" charset="0"/>
              </a:rPr>
              <a:t>.</a:t>
            </a:r>
            <a:r>
              <a:rPr lang="zh-CN" altLang="zh-CN" sz="1800" b="1" dirty="0">
                <a:effectLst/>
                <a:ea typeface="黑体" panose="02010609060101010101" pitchFamily="49" charset="-122"/>
                <a:cs typeface="Times New Roman" panose="02020603050405020304" pitchFamily="18" charset="0"/>
              </a:rPr>
              <a:t>数据处理结果可视化</a:t>
            </a:r>
            <a:endParaRPr lang="zh-CN" altLang="en-US" dirty="0"/>
          </a:p>
        </p:txBody>
      </p:sp>
      <p:pic>
        <p:nvPicPr>
          <p:cNvPr id="2" name="图片 1">
            <a:extLst>
              <a:ext uri="{FF2B5EF4-FFF2-40B4-BE49-F238E27FC236}">
                <a16:creationId xmlns:a16="http://schemas.microsoft.com/office/drawing/2014/main" id="{DD7FFF7B-45F4-463F-8A72-B673804BFB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06248" y="704371"/>
            <a:ext cx="6179503" cy="5513319"/>
          </a:xfrm>
          <a:prstGeom prst="rect">
            <a:avLst/>
          </a:prstGeom>
          <a:noFill/>
          <a:ln>
            <a:noFill/>
          </a:ln>
        </p:spPr>
      </p:pic>
      <p:sp>
        <p:nvSpPr>
          <p:cNvPr id="8" name="文本框 7">
            <a:extLst>
              <a:ext uri="{FF2B5EF4-FFF2-40B4-BE49-F238E27FC236}">
                <a16:creationId xmlns:a16="http://schemas.microsoft.com/office/drawing/2014/main" id="{FC8945E3-CDCF-36D7-C535-07EAD24D7C12}"/>
              </a:ext>
            </a:extLst>
          </p:cNvPr>
          <p:cNvSpPr txBox="1"/>
          <p:nvPr/>
        </p:nvSpPr>
        <p:spPr>
          <a:xfrm>
            <a:off x="3006248" y="6217690"/>
            <a:ext cx="6096000" cy="424155"/>
          </a:xfrm>
          <a:prstGeom prst="rect">
            <a:avLst/>
          </a:prstGeom>
          <a:noFill/>
        </p:spPr>
        <p:txBody>
          <a:bodyPr wrap="square">
            <a:spAutoFit/>
          </a:bodyPr>
          <a:lstStyle/>
          <a:p>
            <a:pPr indent="266700"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3-20 2021</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年各省市确诊人数热力图</a:t>
            </a:r>
          </a:p>
        </p:txBody>
      </p:sp>
    </p:spTree>
    <p:extLst>
      <p:ext uri="{BB962C8B-B14F-4D97-AF65-F5344CB8AC3E}">
        <p14:creationId xmlns:p14="http://schemas.microsoft.com/office/powerpoint/2010/main" val="1410785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11">
            <a:extLst>
              <a:ext uri="{FF2B5EF4-FFF2-40B4-BE49-F238E27FC236}">
                <a16:creationId xmlns:a16="http://schemas.microsoft.com/office/drawing/2014/main" id="{73D661C8-6F7A-156D-2DEF-3D057D6D7372}"/>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3" name="图形 11">
            <a:extLst>
              <a:ext uri="{FF2B5EF4-FFF2-40B4-BE49-F238E27FC236}">
                <a16:creationId xmlns:a16="http://schemas.microsoft.com/office/drawing/2014/main" id="{28C1876B-B245-C818-7C95-AE162CCADB4B}"/>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4" name="文本框 3">
            <a:extLst>
              <a:ext uri="{FF2B5EF4-FFF2-40B4-BE49-F238E27FC236}">
                <a16:creationId xmlns:a16="http://schemas.microsoft.com/office/drawing/2014/main" id="{49DBBB46-DF02-7B50-5A07-1F92CB914C5A}"/>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dirty="0">
                <a:solidFill>
                  <a:schemeClr val="tx1">
                    <a:lumMod val="95000"/>
                    <a:lumOff val="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项目背景</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DA3D2344-0AD3-6DD8-6C82-6F0B54639A27}"/>
              </a:ext>
            </a:extLst>
          </p:cNvPr>
          <p:cNvSpPr txBox="1"/>
          <p:nvPr/>
        </p:nvSpPr>
        <p:spPr>
          <a:xfrm>
            <a:off x="1710690" y="2346960"/>
            <a:ext cx="8770620" cy="2585323"/>
          </a:xfrm>
          <a:prstGeom prst="rect">
            <a:avLst/>
          </a:prstGeom>
          <a:noFill/>
        </p:spPr>
        <p:txBody>
          <a:bodyPr wrap="square" rtlCol="0">
            <a:spAutoFit/>
          </a:bodyPr>
          <a:lstStyle/>
          <a:p>
            <a:pPr>
              <a:lnSpc>
                <a:spcPct val="150000"/>
              </a:lnSpc>
            </a:pP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新冠疫情自其首次爆发以来，已经对全球造成了巨大的冲击。病毒的传播速度和广泛性使得各国政府、卫生组织和研究机构面临着前所未有的挑战。为了有效应对疫情，科学家和数据分析师</a:t>
            </a:r>
            <a:r>
              <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rPr>
              <a:t>通过</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采集、分析和利用疫情数据，以便更好地理解和控制病毒传播。</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9897675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项目流程</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5D89B012-30E1-DA92-A569-2E70F8F6F0D6}"/>
              </a:ext>
            </a:extLst>
          </p:cNvPr>
          <p:cNvSpPr txBox="1"/>
          <p:nvPr/>
        </p:nvSpPr>
        <p:spPr>
          <a:xfrm>
            <a:off x="2595645" y="379528"/>
            <a:ext cx="2469288" cy="369332"/>
          </a:xfrm>
          <a:prstGeom prst="rect">
            <a:avLst/>
          </a:prstGeom>
          <a:noFill/>
        </p:spPr>
        <p:txBody>
          <a:bodyPr wrap="square">
            <a:spAutoFit/>
          </a:bodyPr>
          <a:lstStyle/>
          <a:p>
            <a:r>
              <a:rPr lang="en-US" altLang="zh-CN" b="1" dirty="0">
                <a:ea typeface="黑体" panose="02010609060101010101" pitchFamily="49" charset="-122"/>
                <a:cs typeface="Times New Roman" panose="02020603050405020304" pitchFamily="18" charset="0"/>
              </a:rPr>
              <a:t>3</a:t>
            </a:r>
            <a:r>
              <a:rPr lang="en-US" altLang="zh-CN" sz="1800" b="1" dirty="0">
                <a:effectLst/>
                <a:ea typeface="黑体" panose="02010609060101010101" pitchFamily="49" charset="-122"/>
                <a:cs typeface="Times New Roman" panose="02020603050405020304" pitchFamily="18" charset="0"/>
              </a:rPr>
              <a:t>.</a:t>
            </a:r>
            <a:r>
              <a:rPr lang="zh-CN" altLang="zh-CN" sz="1800" b="1" dirty="0">
                <a:effectLst/>
                <a:ea typeface="黑体" panose="02010609060101010101" pitchFamily="49" charset="-122"/>
                <a:cs typeface="Times New Roman" panose="02020603050405020304" pitchFamily="18" charset="0"/>
              </a:rPr>
              <a:t>数据处理结果可视化</a:t>
            </a:r>
            <a:endParaRPr lang="zh-CN" altLang="en-US" dirty="0"/>
          </a:p>
        </p:txBody>
      </p:sp>
      <p:pic>
        <p:nvPicPr>
          <p:cNvPr id="2" name="图片 1">
            <a:extLst>
              <a:ext uri="{FF2B5EF4-FFF2-40B4-BE49-F238E27FC236}">
                <a16:creationId xmlns:a16="http://schemas.microsoft.com/office/drawing/2014/main" id="{EC178E9F-DC60-BDB9-08CD-D80EA7E476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54374" y="708719"/>
            <a:ext cx="5889626" cy="5440562"/>
          </a:xfrm>
          <a:prstGeom prst="rect">
            <a:avLst/>
          </a:prstGeom>
          <a:noFill/>
          <a:ln>
            <a:noFill/>
          </a:ln>
        </p:spPr>
      </p:pic>
      <p:sp>
        <p:nvSpPr>
          <p:cNvPr id="8" name="文本框 7">
            <a:extLst>
              <a:ext uri="{FF2B5EF4-FFF2-40B4-BE49-F238E27FC236}">
                <a16:creationId xmlns:a16="http://schemas.microsoft.com/office/drawing/2014/main" id="{74F628FD-8C2B-F110-4543-32A383A69985}"/>
              </a:ext>
            </a:extLst>
          </p:cNvPr>
          <p:cNvSpPr txBox="1"/>
          <p:nvPr/>
        </p:nvSpPr>
        <p:spPr>
          <a:xfrm>
            <a:off x="3048000" y="6149281"/>
            <a:ext cx="6096000" cy="424155"/>
          </a:xfrm>
          <a:prstGeom prst="rect">
            <a:avLst/>
          </a:prstGeom>
          <a:noFill/>
        </p:spPr>
        <p:txBody>
          <a:bodyPr wrap="square">
            <a:spAutoFit/>
          </a:bodyPr>
          <a:lstStyle/>
          <a:p>
            <a:pPr indent="266700" algn="ctr">
              <a:lnSpc>
                <a:spcPct val="150000"/>
              </a:lnSpc>
            </a:pP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图</a:t>
            </a:r>
            <a:r>
              <a:rPr lang="en-US" altLang="zh-CN" sz="1600" b="1" kern="100" dirty="0">
                <a:latin typeface="等线" panose="02010600030101010101" pitchFamily="2" charset="-122"/>
                <a:ea typeface="等线" panose="02010600030101010101" pitchFamily="2" charset="-122"/>
                <a:cs typeface="Times New Roman" panose="02020603050405020304" pitchFamily="18" charset="0"/>
              </a:rPr>
              <a:t>3-21 2020</a:t>
            </a:r>
            <a:r>
              <a:rPr lang="zh-CN" altLang="zh-CN" sz="1600" b="1" kern="100" dirty="0">
                <a:latin typeface="等线" panose="02010600030101010101" pitchFamily="2" charset="-122"/>
                <a:ea typeface="等线" panose="02010600030101010101" pitchFamily="2" charset="-122"/>
                <a:cs typeface="Times New Roman" panose="02020603050405020304" pitchFamily="18" charset="0"/>
              </a:rPr>
              <a:t>年各省市确诊人数热力图</a:t>
            </a:r>
          </a:p>
        </p:txBody>
      </p:sp>
    </p:spTree>
    <p:extLst>
      <p:ext uri="{BB962C8B-B14F-4D97-AF65-F5344CB8AC3E}">
        <p14:creationId xmlns:p14="http://schemas.microsoft.com/office/powerpoint/2010/main" val="7429052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53E421E-12DC-FABF-5CFA-F4571D57E209}"/>
              </a:ext>
            </a:extLst>
          </p:cNvPr>
          <p:cNvSpPr>
            <a:spLocks noGrp="1"/>
          </p:cNvSpPr>
          <p:nvPr>
            <p:ph type="body" sz="quarter" idx="11"/>
          </p:nvPr>
        </p:nvSpPr>
        <p:spPr/>
        <p:txBody>
          <a:bodyPr/>
          <a:lstStyle/>
          <a:p>
            <a:pPr>
              <a:defRPr/>
            </a:pPr>
            <a:r>
              <a:rPr lang="zh-CN" altLang="en-US" sz="54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项目结论</a:t>
            </a:r>
          </a:p>
        </p:txBody>
      </p:sp>
      <p:sp>
        <p:nvSpPr>
          <p:cNvPr id="5" name="文本占位符 4">
            <a:extLst>
              <a:ext uri="{FF2B5EF4-FFF2-40B4-BE49-F238E27FC236}">
                <a16:creationId xmlns:a16="http://schemas.microsoft.com/office/drawing/2014/main" id="{DB8C677B-F164-31CB-D6FF-A79545D22185}"/>
              </a:ext>
            </a:extLst>
          </p:cNvPr>
          <p:cNvSpPr>
            <a:spLocks noGrp="1"/>
          </p:cNvSpPr>
          <p:nvPr>
            <p:ph type="body" sz="quarter" idx="12"/>
          </p:nvPr>
        </p:nvSpPr>
        <p:spPr/>
        <p:txBody>
          <a:bodyPr/>
          <a:lstStyle/>
          <a:p>
            <a:r>
              <a:rPr lang="en-US" altLang="zh-CN">
                <a:cs typeface="Arial Unicode MS" panose="020B0604020202020204" pitchFamily="34" charset="-122"/>
              </a:rPr>
              <a:t>PART 04</a:t>
            </a:r>
            <a:endParaRPr lang="zh-CN" altLang="en-US">
              <a:cs typeface="Arial Unicode MS" panose="020B0604020202020204" pitchFamily="34" charset="-122"/>
            </a:endParaRPr>
          </a:p>
        </p:txBody>
      </p:sp>
    </p:spTree>
    <p:extLst>
      <p:ext uri="{BB962C8B-B14F-4D97-AF65-F5344CB8AC3E}">
        <p14:creationId xmlns:p14="http://schemas.microsoft.com/office/powerpoint/2010/main" val="4249683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项目结论</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749F8760-D07B-31D1-1005-755491902CBE}"/>
              </a:ext>
            </a:extLst>
          </p:cNvPr>
          <p:cNvSpPr txBox="1"/>
          <p:nvPr/>
        </p:nvSpPr>
        <p:spPr>
          <a:xfrm>
            <a:off x="3646170" y="1767840"/>
            <a:ext cx="4899660" cy="2806025"/>
          </a:xfrm>
          <a:prstGeom prst="rect">
            <a:avLst/>
          </a:prstGeom>
          <a:noFill/>
        </p:spPr>
        <p:txBody>
          <a:bodyPr wrap="square" rtlCol="0">
            <a:spAutoFit/>
          </a:bodyPr>
          <a:lstStyle/>
          <a:p>
            <a:pPr>
              <a:lnSpc>
                <a:spcPct val="150000"/>
              </a:lnSpc>
            </a:pPr>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我们的项目结论会从以下四点展开</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a:t>
            </a:r>
          </a:p>
          <a:p>
            <a:pPr>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疫情变化趋势</a:t>
            </a:r>
            <a:endParaRPr lang="en-US" altLang="zh-CN" sz="2400" b="1" kern="100"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2.</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疫情高风险区域</a:t>
            </a:r>
            <a:endParaRPr lang="en-US" altLang="zh-CN" sz="2400" b="1" kern="100"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3.</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地理分布差异</a:t>
            </a:r>
            <a:endParaRPr lang="en-US" altLang="zh-CN" sz="2400" b="1" kern="100" dirty="0">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4.</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防控策略制定</a:t>
            </a:r>
            <a:endParaRPr lang="zh-CN" altLang="en-US" sz="24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776610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11">
            <a:extLst>
              <a:ext uri="{FF2B5EF4-FFF2-40B4-BE49-F238E27FC236}">
                <a16:creationId xmlns:a16="http://schemas.microsoft.com/office/drawing/2014/main" id="{0A506B57-1985-9D9E-0428-D73E0125C194}"/>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3" name="图形 11">
            <a:extLst>
              <a:ext uri="{FF2B5EF4-FFF2-40B4-BE49-F238E27FC236}">
                <a16:creationId xmlns:a16="http://schemas.microsoft.com/office/drawing/2014/main" id="{0A6BFA7F-54A0-91B6-7EAF-6E901BAE7579}"/>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4" name="文本框 3">
            <a:extLst>
              <a:ext uri="{FF2B5EF4-FFF2-40B4-BE49-F238E27FC236}">
                <a16:creationId xmlns:a16="http://schemas.microsoft.com/office/drawing/2014/main" id="{B558434C-F28F-BC52-96AB-FD61A2DF3FFE}"/>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项目结论</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031D21C6-BEAC-1B96-50B0-BD0090106FC0}"/>
              </a:ext>
            </a:extLst>
          </p:cNvPr>
          <p:cNvSpPr txBox="1"/>
          <p:nvPr/>
        </p:nvSpPr>
        <p:spPr>
          <a:xfrm>
            <a:off x="2523158" y="331374"/>
            <a:ext cx="6096000" cy="465640"/>
          </a:xfrm>
          <a:prstGeom prst="rect">
            <a:avLst/>
          </a:prstGeom>
          <a:noFill/>
        </p:spPr>
        <p:txBody>
          <a:bodyPr wrap="square">
            <a:spAutoFit/>
          </a:bodyPr>
          <a:lstStyle/>
          <a:p>
            <a:pPr>
              <a:lnSpc>
                <a:spcPct val="150000"/>
              </a:lnSpc>
            </a:pPr>
            <a:r>
              <a:rPr lang="en-US" altLang="zh-CN" sz="1800" b="1"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sz="1800" b="1" kern="100" dirty="0">
                <a:latin typeface="等线" panose="02010600030101010101" pitchFamily="2" charset="-122"/>
                <a:ea typeface="等线" panose="02010600030101010101" pitchFamily="2" charset="-122"/>
                <a:cs typeface="Times New Roman" panose="02020603050405020304" pitchFamily="18" charset="0"/>
              </a:rPr>
              <a:t>疫情变化趋势</a:t>
            </a:r>
            <a:endParaRPr lang="en-US" altLang="zh-CN" sz="1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08A6AE29-1AD5-0D55-6A8D-75DF5B122DE6}"/>
              </a:ext>
            </a:extLst>
          </p:cNvPr>
          <p:cNvSpPr txBox="1"/>
          <p:nvPr/>
        </p:nvSpPr>
        <p:spPr>
          <a:xfrm>
            <a:off x="2523158" y="843173"/>
            <a:ext cx="6096000" cy="465640"/>
          </a:xfrm>
          <a:prstGeom prst="rect">
            <a:avLst/>
          </a:prstGeom>
          <a:noFill/>
        </p:spPr>
        <p:txBody>
          <a:bodyPr wrap="square">
            <a:spAutoFit/>
          </a:bodyPr>
          <a:lstStyle/>
          <a:p>
            <a:pPr algn="just">
              <a:lnSpc>
                <a:spcPct val="150000"/>
              </a:lnSpc>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1.1.</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年度变化</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937D5D81-5788-C38A-23E8-4F86C0AA146D}"/>
              </a:ext>
            </a:extLst>
          </p:cNvPr>
          <p:cNvSpPr txBox="1"/>
          <p:nvPr/>
        </p:nvSpPr>
        <p:spPr>
          <a:xfrm>
            <a:off x="1116330" y="2138176"/>
            <a:ext cx="9959340" cy="2806025"/>
          </a:xfrm>
          <a:prstGeom prst="rect">
            <a:avLst/>
          </a:prstGeom>
          <a:noFill/>
        </p:spPr>
        <p:txBody>
          <a:bodyPr wrap="square">
            <a:spAutoFit/>
          </a:bodyPr>
          <a:lstStyle/>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2020</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年：</a:t>
            </a:r>
          </a:p>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确诊人数最多的省份是湖北省，达到了高峰，确诊人数为</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67,879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人。</a:t>
            </a:r>
          </a:p>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其他高风险地区包括广东省、北京市、上海市和河南省等。</a:t>
            </a:r>
          </a:p>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台湾、香港和澳门作为境外输入和边境地区，也有较高的确诊人数。</a:t>
            </a:r>
          </a:p>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不同地理区域之间存在明显的疫情分布差异。</a:t>
            </a:r>
          </a:p>
        </p:txBody>
      </p:sp>
    </p:spTree>
    <p:extLst>
      <p:ext uri="{BB962C8B-B14F-4D97-AF65-F5344CB8AC3E}">
        <p14:creationId xmlns:p14="http://schemas.microsoft.com/office/powerpoint/2010/main" val="3208266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11">
            <a:extLst>
              <a:ext uri="{FF2B5EF4-FFF2-40B4-BE49-F238E27FC236}">
                <a16:creationId xmlns:a16="http://schemas.microsoft.com/office/drawing/2014/main" id="{372525BB-1EF4-C850-4643-784DECA5C686}"/>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3" name="图形 11">
            <a:extLst>
              <a:ext uri="{FF2B5EF4-FFF2-40B4-BE49-F238E27FC236}">
                <a16:creationId xmlns:a16="http://schemas.microsoft.com/office/drawing/2014/main" id="{304E8DA4-0018-1B70-6FE3-17030E2F6854}"/>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4" name="文本框 3">
            <a:extLst>
              <a:ext uri="{FF2B5EF4-FFF2-40B4-BE49-F238E27FC236}">
                <a16:creationId xmlns:a16="http://schemas.microsoft.com/office/drawing/2014/main" id="{DB00ECEC-5B5C-5A78-3E65-B5E2C886A48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项目结论</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7E59E1EE-2CC2-5899-D4BB-527FC32C6797}"/>
              </a:ext>
            </a:extLst>
          </p:cNvPr>
          <p:cNvSpPr txBox="1"/>
          <p:nvPr/>
        </p:nvSpPr>
        <p:spPr>
          <a:xfrm>
            <a:off x="2523158" y="331374"/>
            <a:ext cx="6096000" cy="465640"/>
          </a:xfrm>
          <a:prstGeom prst="rect">
            <a:avLst/>
          </a:prstGeom>
          <a:noFill/>
        </p:spPr>
        <p:txBody>
          <a:bodyPr wrap="square">
            <a:spAutoFit/>
          </a:bodyPr>
          <a:lstStyle/>
          <a:p>
            <a:pPr>
              <a:lnSpc>
                <a:spcPct val="150000"/>
              </a:lnSpc>
            </a:pPr>
            <a:r>
              <a:rPr lang="en-US" altLang="zh-CN" sz="1800" b="1"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sz="1800" b="1" kern="100" dirty="0">
                <a:latin typeface="等线" panose="02010600030101010101" pitchFamily="2" charset="-122"/>
                <a:ea typeface="等线" panose="02010600030101010101" pitchFamily="2" charset="-122"/>
                <a:cs typeface="Times New Roman" panose="02020603050405020304" pitchFamily="18" charset="0"/>
              </a:rPr>
              <a:t>疫情变化趋势</a:t>
            </a:r>
            <a:endParaRPr lang="en-US" altLang="zh-CN" sz="1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2090D1F0-2090-A07C-6D56-B8F90AEE64D2}"/>
              </a:ext>
            </a:extLst>
          </p:cNvPr>
          <p:cNvSpPr txBox="1"/>
          <p:nvPr/>
        </p:nvSpPr>
        <p:spPr>
          <a:xfrm>
            <a:off x="2523158" y="843173"/>
            <a:ext cx="6096000" cy="465640"/>
          </a:xfrm>
          <a:prstGeom prst="rect">
            <a:avLst/>
          </a:prstGeom>
          <a:noFill/>
        </p:spPr>
        <p:txBody>
          <a:bodyPr wrap="square">
            <a:spAutoFit/>
          </a:bodyPr>
          <a:lstStyle/>
          <a:p>
            <a:pPr algn="just">
              <a:lnSpc>
                <a:spcPct val="150000"/>
              </a:lnSpc>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1.1.</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年度变化</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F2C925C4-2E43-9FF1-40C0-CE9416E8F4A3}"/>
              </a:ext>
            </a:extLst>
          </p:cNvPr>
          <p:cNvSpPr txBox="1"/>
          <p:nvPr/>
        </p:nvSpPr>
        <p:spPr>
          <a:xfrm>
            <a:off x="1177290" y="1886715"/>
            <a:ext cx="9837420" cy="2806025"/>
          </a:xfrm>
          <a:prstGeom prst="rect">
            <a:avLst/>
          </a:prstGeom>
          <a:noFill/>
        </p:spPr>
        <p:txBody>
          <a:bodyPr wrap="square">
            <a:spAutoFit/>
          </a:bodyPr>
          <a:lstStyle/>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2021</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年：</a:t>
            </a:r>
          </a:p>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确诊人数最多的省份是台湾，达到了高峰，确诊人数为</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16,227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人。</a:t>
            </a:r>
          </a:p>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其他高风险地区包括广东省、北京市、上海市和河南省等。</a:t>
            </a:r>
          </a:p>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台湾、香港和澳门仍然是境外输入和边境地区，确诊人数较高。</a:t>
            </a:r>
          </a:p>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疫情在不同地理区域之间的分布差异持续存在。</a:t>
            </a:r>
          </a:p>
        </p:txBody>
      </p:sp>
    </p:spTree>
    <p:extLst>
      <p:ext uri="{BB962C8B-B14F-4D97-AF65-F5344CB8AC3E}">
        <p14:creationId xmlns:p14="http://schemas.microsoft.com/office/powerpoint/2010/main" val="358623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11">
            <a:extLst>
              <a:ext uri="{FF2B5EF4-FFF2-40B4-BE49-F238E27FC236}">
                <a16:creationId xmlns:a16="http://schemas.microsoft.com/office/drawing/2014/main" id="{372525BB-1EF4-C850-4643-784DECA5C686}"/>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3" name="图形 11">
            <a:extLst>
              <a:ext uri="{FF2B5EF4-FFF2-40B4-BE49-F238E27FC236}">
                <a16:creationId xmlns:a16="http://schemas.microsoft.com/office/drawing/2014/main" id="{304E8DA4-0018-1B70-6FE3-17030E2F6854}"/>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4" name="文本框 3">
            <a:extLst>
              <a:ext uri="{FF2B5EF4-FFF2-40B4-BE49-F238E27FC236}">
                <a16:creationId xmlns:a16="http://schemas.microsoft.com/office/drawing/2014/main" id="{DB00ECEC-5B5C-5A78-3E65-B5E2C886A48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项目结论</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7E59E1EE-2CC2-5899-D4BB-527FC32C6797}"/>
              </a:ext>
            </a:extLst>
          </p:cNvPr>
          <p:cNvSpPr txBox="1"/>
          <p:nvPr/>
        </p:nvSpPr>
        <p:spPr>
          <a:xfrm>
            <a:off x="2523158" y="331374"/>
            <a:ext cx="6096000" cy="465640"/>
          </a:xfrm>
          <a:prstGeom prst="rect">
            <a:avLst/>
          </a:prstGeom>
          <a:noFill/>
        </p:spPr>
        <p:txBody>
          <a:bodyPr wrap="square">
            <a:spAutoFit/>
          </a:bodyPr>
          <a:lstStyle/>
          <a:p>
            <a:pPr>
              <a:lnSpc>
                <a:spcPct val="150000"/>
              </a:lnSpc>
            </a:pPr>
            <a:r>
              <a:rPr lang="en-US" altLang="zh-CN" sz="1800" b="1"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sz="1800" b="1" kern="100" dirty="0">
                <a:latin typeface="等线" panose="02010600030101010101" pitchFamily="2" charset="-122"/>
                <a:ea typeface="等线" panose="02010600030101010101" pitchFamily="2" charset="-122"/>
                <a:cs typeface="Times New Roman" panose="02020603050405020304" pitchFamily="18" charset="0"/>
              </a:rPr>
              <a:t>疫情变化趋势</a:t>
            </a:r>
            <a:endParaRPr lang="en-US" altLang="zh-CN" sz="1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2090D1F0-2090-A07C-6D56-B8F90AEE64D2}"/>
              </a:ext>
            </a:extLst>
          </p:cNvPr>
          <p:cNvSpPr txBox="1"/>
          <p:nvPr/>
        </p:nvSpPr>
        <p:spPr>
          <a:xfrm>
            <a:off x="2523158" y="843173"/>
            <a:ext cx="6096000" cy="465640"/>
          </a:xfrm>
          <a:prstGeom prst="rect">
            <a:avLst/>
          </a:prstGeom>
          <a:noFill/>
        </p:spPr>
        <p:txBody>
          <a:bodyPr wrap="square">
            <a:spAutoFit/>
          </a:bodyPr>
          <a:lstStyle/>
          <a:p>
            <a:pPr algn="just">
              <a:lnSpc>
                <a:spcPct val="150000"/>
              </a:lnSpc>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1.1.</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年度变化</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a:t>
            </a:r>
            <a:endParaRPr lang="zh-CN" altLang="zh-CN"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C7C6A349-15B6-F36B-6917-B005D5F158E1}"/>
              </a:ext>
            </a:extLst>
          </p:cNvPr>
          <p:cNvSpPr txBox="1"/>
          <p:nvPr/>
        </p:nvSpPr>
        <p:spPr>
          <a:xfrm>
            <a:off x="1493520" y="2100076"/>
            <a:ext cx="9204960" cy="2806025"/>
          </a:xfrm>
          <a:prstGeom prst="rect">
            <a:avLst/>
          </a:prstGeom>
          <a:noFill/>
        </p:spPr>
        <p:txBody>
          <a:bodyPr wrap="square">
            <a:spAutoFit/>
          </a:bodyPr>
          <a:lstStyle/>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2022</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年：</a:t>
            </a:r>
          </a:p>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确诊人数最多的省份是台湾，确诊人数为</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8,481,145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人。</a:t>
            </a:r>
          </a:p>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其他高风险地区包括广东省、北京市、上海市和河南省等。</a:t>
            </a:r>
          </a:p>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台湾、香港和澳门仍然是境外输入和边境地区，确诊人数较高。</a:t>
            </a:r>
          </a:p>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不同地理区域之间的疫情分布差异仍然存在。</a:t>
            </a:r>
          </a:p>
        </p:txBody>
      </p:sp>
    </p:spTree>
    <p:extLst>
      <p:ext uri="{BB962C8B-B14F-4D97-AF65-F5344CB8AC3E}">
        <p14:creationId xmlns:p14="http://schemas.microsoft.com/office/powerpoint/2010/main" val="1516461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11">
            <a:extLst>
              <a:ext uri="{FF2B5EF4-FFF2-40B4-BE49-F238E27FC236}">
                <a16:creationId xmlns:a16="http://schemas.microsoft.com/office/drawing/2014/main" id="{372525BB-1EF4-C850-4643-784DECA5C686}"/>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3" name="图形 11">
            <a:extLst>
              <a:ext uri="{FF2B5EF4-FFF2-40B4-BE49-F238E27FC236}">
                <a16:creationId xmlns:a16="http://schemas.microsoft.com/office/drawing/2014/main" id="{304E8DA4-0018-1B70-6FE3-17030E2F6854}"/>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4" name="文本框 3">
            <a:extLst>
              <a:ext uri="{FF2B5EF4-FFF2-40B4-BE49-F238E27FC236}">
                <a16:creationId xmlns:a16="http://schemas.microsoft.com/office/drawing/2014/main" id="{DB00ECEC-5B5C-5A78-3E65-B5E2C886A48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项目结论</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7E59E1EE-2CC2-5899-D4BB-527FC32C6797}"/>
              </a:ext>
            </a:extLst>
          </p:cNvPr>
          <p:cNvSpPr txBox="1"/>
          <p:nvPr/>
        </p:nvSpPr>
        <p:spPr>
          <a:xfrm>
            <a:off x="2523158" y="331374"/>
            <a:ext cx="6096000" cy="465640"/>
          </a:xfrm>
          <a:prstGeom prst="rect">
            <a:avLst/>
          </a:prstGeom>
          <a:noFill/>
        </p:spPr>
        <p:txBody>
          <a:bodyPr wrap="square">
            <a:spAutoFit/>
          </a:bodyPr>
          <a:lstStyle/>
          <a:p>
            <a:pPr>
              <a:lnSpc>
                <a:spcPct val="150000"/>
              </a:lnSpc>
            </a:pPr>
            <a:r>
              <a:rPr lang="en-US" altLang="zh-CN" sz="1800" b="1"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sz="1800" b="1" kern="100" dirty="0">
                <a:latin typeface="等线" panose="02010600030101010101" pitchFamily="2" charset="-122"/>
                <a:ea typeface="等线" panose="02010600030101010101" pitchFamily="2" charset="-122"/>
                <a:cs typeface="Times New Roman" panose="02020603050405020304" pitchFamily="18" charset="0"/>
              </a:rPr>
              <a:t>疫情变化趋势</a:t>
            </a:r>
            <a:endParaRPr lang="en-US" altLang="zh-CN" sz="1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2090D1F0-2090-A07C-6D56-B8F90AEE64D2}"/>
              </a:ext>
            </a:extLst>
          </p:cNvPr>
          <p:cNvSpPr txBox="1"/>
          <p:nvPr/>
        </p:nvSpPr>
        <p:spPr>
          <a:xfrm>
            <a:off x="2523158" y="843173"/>
            <a:ext cx="6096000" cy="465640"/>
          </a:xfrm>
          <a:prstGeom prst="rect">
            <a:avLst/>
          </a:prstGeom>
          <a:noFill/>
        </p:spPr>
        <p:txBody>
          <a:bodyPr wrap="square">
            <a:spAutoFit/>
          </a:bodyPr>
          <a:lstStyle/>
          <a:p>
            <a:pPr algn="just">
              <a:lnSpc>
                <a:spcPct val="150000"/>
              </a:lnSpc>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1.2.</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区域比较</a:t>
            </a:r>
          </a:p>
        </p:txBody>
      </p:sp>
      <p:sp>
        <p:nvSpPr>
          <p:cNvPr id="8" name="文本框 7">
            <a:extLst>
              <a:ext uri="{FF2B5EF4-FFF2-40B4-BE49-F238E27FC236}">
                <a16:creationId xmlns:a16="http://schemas.microsoft.com/office/drawing/2014/main" id="{07896B8F-AEDB-A8E7-C56A-8C498A4B1681}"/>
              </a:ext>
            </a:extLst>
          </p:cNvPr>
          <p:cNvSpPr txBox="1"/>
          <p:nvPr/>
        </p:nvSpPr>
        <p:spPr>
          <a:xfrm>
            <a:off x="1874520" y="2025987"/>
            <a:ext cx="8442960" cy="2806025"/>
          </a:xfrm>
          <a:prstGeom prst="rect">
            <a:avLst/>
          </a:prstGeom>
          <a:noFill/>
        </p:spPr>
        <p:txBody>
          <a:bodyPr wrap="square">
            <a:spAutoFit/>
          </a:bodyPr>
          <a:lstStyle/>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2020</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年：</a:t>
            </a:r>
          </a:p>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高风险地区：湖北省是疫情爆发初期的重灾区，拥有最高的确诊人数。广东省、北京市和上海市也是高风险地区。</a:t>
            </a:r>
          </a:p>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部分低风险地区：一些省份如西藏自治区、青海省和内蒙古自治区的确诊人数相对较低。</a:t>
            </a:r>
          </a:p>
        </p:txBody>
      </p:sp>
    </p:spTree>
    <p:extLst>
      <p:ext uri="{BB962C8B-B14F-4D97-AF65-F5344CB8AC3E}">
        <p14:creationId xmlns:p14="http://schemas.microsoft.com/office/powerpoint/2010/main" val="6676334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11">
            <a:extLst>
              <a:ext uri="{FF2B5EF4-FFF2-40B4-BE49-F238E27FC236}">
                <a16:creationId xmlns:a16="http://schemas.microsoft.com/office/drawing/2014/main" id="{372525BB-1EF4-C850-4643-784DECA5C686}"/>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3" name="图形 11">
            <a:extLst>
              <a:ext uri="{FF2B5EF4-FFF2-40B4-BE49-F238E27FC236}">
                <a16:creationId xmlns:a16="http://schemas.microsoft.com/office/drawing/2014/main" id="{304E8DA4-0018-1B70-6FE3-17030E2F6854}"/>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4" name="文本框 3">
            <a:extLst>
              <a:ext uri="{FF2B5EF4-FFF2-40B4-BE49-F238E27FC236}">
                <a16:creationId xmlns:a16="http://schemas.microsoft.com/office/drawing/2014/main" id="{DB00ECEC-5B5C-5A78-3E65-B5E2C886A48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项目结论</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7E59E1EE-2CC2-5899-D4BB-527FC32C6797}"/>
              </a:ext>
            </a:extLst>
          </p:cNvPr>
          <p:cNvSpPr txBox="1"/>
          <p:nvPr/>
        </p:nvSpPr>
        <p:spPr>
          <a:xfrm>
            <a:off x="2523158" y="331374"/>
            <a:ext cx="6096000" cy="465640"/>
          </a:xfrm>
          <a:prstGeom prst="rect">
            <a:avLst/>
          </a:prstGeom>
          <a:noFill/>
        </p:spPr>
        <p:txBody>
          <a:bodyPr wrap="square">
            <a:spAutoFit/>
          </a:bodyPr>
          <a:lstStyle/>
          <a:p>
            <a:pPr>
              <a:lnSpc>
                <a:spcPct val="150000"/>
              </a:lnSpc>
            </a:pPr>
            <a:r>
              <a:rPr lang="en-US" altLang="zh-CN" sz="1800" b="1"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sz="1800" b="1" kern="100" dirty="0">
                <a:latin typeface="等线" panose="02010600030101010101" pitchFamily="2" charset="-122"/>
                <a:ea typeface="等线" panose="02010600030101010101" pitchFamily="2" charset="-122"/>
                <a:cs typeface="Times New Roman" panose="02020603050405020304" pitchFamily="18" charset="0"/>
              </a:rPr>
              <a:t>疫情变化趋势</a:t>
            </a:r>
            <a:endParaRPr lang="en-US" altLang="zh-CN" sz="1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534990BF-647C-4C88-BD0A-9571FB230A4C}"/>
              </a:ext>
            </a:extLst>
          </p:cNvPr>
          <p:cNvSpPr txBox="1"/>
          <p:nvPr/>
        </p:nvSpPr>
        <p:spPr>
          <a:xfrm>
            <a:off x="1897380" y="2098483"/>
            <a:ext cx="8397240" cy="2806025"/>
          </a:xfrm>
          <a:prstGeom prst="rect">
            <a:avLst/>
          </a:prstGeom>
          <a:noFill/>
        </p:spPr>
        <p:txBody>
          <a:bodyPr wrap="square">
            <a:spAutoFit/>
          </a:bodyPr>
          <a:lstStyle/>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2021</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年：</a:t>
            </a:r>
          </a:p>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高风险地区：台湾地区、香港和广东省是确诊人数较高的地区。北京市在</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2021</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年达到高峰后有所下降。</a:t>
            </a:r>
          </a:p>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部分低风险地区：西藏自治区、青海省和宁夏回族自治区的确诊人数相对较低。</a:t>
            </a:r>
          </a:p>
        </p:txBody>
      </p:sp>
      <p:sp>
        <p:nvSpPr>
          <p:cNvPr id="9" name="文本框 8">
            <a:extLst>
              <a:ext uri="{FF2B5EF4-FFF2-40B4-BE49-F238E27FC236}">
                <a16:creationId xmlns:a16="http://schemas.microsoft.com/office/drawing/2014/main" id="{1A997AC2-B99B-BC7F-138E-1D85E81F8E00}"/>
              </a:ext>
            </a:extLst>
          </p:cNvPr>
          <p:cNvSpPr txBox="1"/>
          <p:nvPr/>
        </p:nvSpPr>
        <p:spPr>
          <a:xfrm>
            <a:off x="2523158" y="843173"/>
            <a:ext cx="6096000" cy="465640"/>
          </a:xfrm>
          <a:prstGeom prst="rect">
            <a:avLst/>
          </a:prstGeom>
          <a:noFill/>
        </p:spPr>
        <p:txBody>
          <a:bodyPr wrap="square">
            <a:spAutoFit/>
          </a:bodyPr>
          <a:lstStyle/>
          <a:p>
            <a:pPr algn="just">
              <a:lnSpc>
                <a:spcPct val="150000"/>
              </a:lnSpc>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1.2.</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区域比较</a:t>
            </a:r>
          </a:p>
        </p:txBody>
      </p:sp>
    </p:spTree>
    <p:extLst>
      <p:ext uri="{BB962C8B-B14F-4D97-AF65-F5344CB8AC3E}">
        <p14:creationId xmlns:p14="http://schemas.microsoft.com/office/powerpoint/2010/main" val="1738457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11">
            <a:extLst>
              <a:ext uri="{FF2B5EF4-FFF2-40B4-BE49-F238E27FC236}">
                <a16:creationId xmlns:a16="http://schemas.microsoft.com/office/drawing/2014/main" id="{372525BB-1EF4-C850-4643-784DECA5C686}"/>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3" name="图形 11">
            <a:extLst>
              <a:ext uri="{FF2B5EF4-FFF2-40B4-BE49-F238E27FC236}">
                <a16:creationId xmlns:a16="http://schemas.microsoft.com/office/drawing/2014/main" id="{304E8DA4-0018-1B70-6FE3-17030E2F6854}"/>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4" name="文本框 3">
            <a:extLst>
              <a:ext uri="{FF2B5EF4-FFF2-40B4-BE49-F238E27FC236}">
                <a16:creationId xmlns:a16="http://schemas.microsoft.com/office/drawing/2014/main" id="{DB00ECEC-5B5C-5A78-3E65-B5E2C886A48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项目结论</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7E59E1EE-2CC2-5899-D4BB-527FC32C6797}"/>
              </a:ext>
            </a:extLst>
          </p:cNvPr>
          <p:cNvSpPr txBox="1"/>
          <p:nvPr/>
        </p:nvSpPr>
        <p:spPr>
          <a:xfrm>
            <a:off x="2523158" y="331374"/>
            <a:ext cx="6096000" cy="465640"/>
          </a:xfrm>
          <a:prstGeom prst="rect">
            <a:avLst/>
          </a:prstGeom>
          <a:noFill/>
        </p:spPr>
        <p:txBody>
          <a:bodyPr wrap="square">
            <a:spAutoFit/>
          </a:bodyPr>
          <a:lstStyle/>
          <a:p>
            <a:pPr>
              <a:lnSpc>
                <a:spcPct val="150000"/>
              </a:lnSpc>
            </a:pPr>
            <a:r>
              <a:rPr lang="en-US" altLang="zh-CN" sz="1800" b="1" kern="100" dirty="0">
                <a:latin typeface="等线" panose="02010600030101010101" pitchFamily="2" charset="-122"/>
                <a:ea typeface="等线" panose="02010600030101010101" pitchFamily="2" charset="-122"/>
                <a:cs typeface="Times New Roman" panose="02020603050405020304" pitchFamily="18" charset="0"/>
              </a:rPr>
              <a:t>1.</a:t>
            </a:r>
            <a:r>
              <a:rPr lang="zh-CN" altLang="zh-CN" sz="1800" b="1" kern="100" dirty="0">
                <a:latin typeface="等线" panose="02010600030101010101" pitchFamily="2" charset="-122"/>
                <a:ea typeface="等线" panose="02010600030101010101" pitchFamily="2" charset="-122"/>
                <a:cs typeface="Times New Roman" panose="02020603050405020304" pitchFamily="18" charset="0"/>
              </a:rPr>
              <a:t>疫情变化趋势</a:t>
            </a:r>
            <a:endParaRPr lang="en-US" altLang="zh-CN" sz="1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0B6C4343-3704-E173-0421-C6C8BD192741}"/>
              </a:ext>
            </a:extLst>
          </p:cNvPr>
          <p:cNvSpPr txBox="1"/>
          <p:nvPr/>
        </p:nvSpPr>
        <p:spPr>
          <a:xfrm>
            <a:off x="2523158" y="843173"/>
            <a:ext cx="6096000" cy="465640"/>
          </a:xfrm>
          <a:prstGeom prst="rect">
            <a:avLst/>
          </a:prstGeom>
          <a:noFill/>
        </p:spPr>
        <p:txBody>
          <a:bodyPr wrap="square">
            <a:spAutoFit/>
          </a:bodyPr>
          <a:lstStyle/>
          <a:p>
            <a:pPr algn="just">
              <a:lnSpc>
                <a:spcPct val="150000"/>
              </a:lnSpc>
            </a:pPr>
            <a:r>
              <a:rPr lang="en-US" altLang="zh-CN" b="1" kern="100">
                <a:latin typeface="等线" panose="02010600030101010101" pitchFamily="2" charset="-122"/>
                <a:ea typeface="等线" panose="02010600030101010101" pitchFamily="2" charset="-122"/>
                <a:cs typeface="Times New Roman" panose="02020603050405020304" pitchFamily="18" charset="0"/>
              </a:rPr>
              <a:t>1.2.</a:t>
            </a:r>
            <a:r>
              <a:rPr lang="zh-CN" altLang="zh-CN" b="1" kern="100">
                <a:latin typeface="等线" panose="02010600030101010101" pitchFamily="2" charset="-122"/>
                <a:ea typeface="等线" panose="02010600030101010101" pitchFamily="2" charset="-122"/>
                <a:cs typeface="Times New Roman" panose="02020603050405020304" pitchFamily="18" charset="0"/>
              </a:rPr>
              <a:t>区域比较</a:t>
            </a:r>
            <a:endParaRPr lang="zh-CN" altLang="zh-CN"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2C9123B6-382F-1413-1821-BC529383CA80}"/>
              </a:ext>
            </a:extLst>
          </p:cNvPr>
          <p:cNvSpPr txBox="1"/>
          <p:nvPr/>
        </p:nvSpPr>
        <p:spPr>
          <a:xfrm>
            <a:off x="2015490" y="2083243"/>
            <a:ext cx="8161020" cy="2806025"/>
          </a:xfrm>
          <a:prstGeom prst="rect">
            <a:avLst/>
          </a:prstGeom>
          <a:noFill/>
        </p:spPr>
        <p:txBody>
          <a:bodyPr wrap="square">
            <a:spAutoFit/>
          </a:bodyPr>
          <a:lstStyle/>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2022</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年：</a:t>
            </a:r>
          </a:p>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高风险地区：台湾地区、香港和广东省继续保持较高的确诊人数。北京市和上海市的确诊人数也较多。</a:t>
            </a:r>
          </a:p>
          <a:p>
            <a:pPr marL="400050" algn="just">
              <a:lnSpc>
                <a:spcPct val="150000"/>
              </a:lnSpc>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部分低风险地区：西藏自治区、青海省和甘肃省的确诊人数相对较低。</a:t>
            </a:r>
          </a:p>
        </p:txBody>
      </p:sp>
    </p:spTree>
    <p:extLst>
      <p:ext uri="{BB962C8B-B14F-4D97-AF65-F5344CB8AC3E}">
        <p14:creationId xmlns:p14="http://schemas.microsoft.com/office/powerpoint/2010/main" val="4129438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11">
            <a:extLst>
              <a:ext uri="{FF2B5EF4-FFF2-40B4-BE49-F238E27FC236}">
                <a16:creationId xmlns:a16="http://schemas.microsoft.com/office/drawing/2014/main" id="{372525BB-1EF4-C850-4643-784DECA5C686}"/>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3" name="图形 11">
            <a:extLst>
              <a:ext uri="{FF2B5EF4-FFF2-40B4-BE49-F238E27FC236}">
                <a16:creationId xmlns:a16="http://schemas.microsoft.com/office/drawing/2014/main" id="{304E8DA4-0018-1B70-6FE3-17030E2F6854}"/>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4" name="文本框 3">
            <a:extLst>
              <a:ext uri="{FF2B5EF4-FFF2-40B4-BE49-F238E27FC236}">
                <a16:creationId xmlns:a16="http://schemas.microsoft.com/office/drawing/2014/main" id="{DB00ECEC-5B5C-5A78-3E65-B5E2C886A484}"/>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项目结论</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7E59E1EE-2CC2-5899-D4BB-527FC32C6797}"/>
              </a:ext>
            </a:extLst>
          </p:cNvPr>
          <p:cNvSpPr txBox="1"/>
          <p:nvPr/>
        </p:nvSpPr>
        <p:spPr>
          <a:xfrm>
            <a:off x="2523158" y="331374"/>
            <a:ext cx="6096000" cy="465640"/>
          </a:xfrm>
          <a:prstGeom prst="rect">
            <a:avLst/>
          </a:prstGeom>
          <a:noFill/>
        </p:spPr>
        <p:txBody>
          <a:bodyPr wrap="square">
            <a:spAutoFit/>
          </a:bodyPr>
          <a:lstStyle/>
          <a:p>
            <a:pPr>
              <a:lnSpc>
                <a:spcPct val="150000"/>
              </a:lnSpc>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2</a:t>
            </a:r>
            <a:r>
              <a:rPr lang="en-US" altLang="zh-CN" sz="18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latin typeface="等线" panose="02010600030101010101" pitchFamily="2" charset="-122"/>
                <a:ea typeface="等线" panose="02010600030101010101" pitchFamily="2" charset="-122"/>
                <a:cs typeface="Times New Roman" panose="02020603050405020304" pitchFamily="18" charset="0"/>
              </a:rPr>
              <a:t>疫情</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高风险区域</a:t>
            </a:r>
            <a:endParaRPr lang="en-US" altLang="zh-CN" sz="1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2090D1F0-2090-A07C-6D56-B8F90AEE64D2}"/>
              </a:ext>
            </a:extLst>
          </p:cNvPr>
          <p:cNvSpPr txBox="1"/>
          <p:nvPr/>
        </p:nvSpPr>
        <p:spPr>
          <a:xfrm>
            <a:off x="2523158" y="843173"/>
            <a:ext cx="6096000" cy="465640"/>
          </a:xfrm>
          <a:prstGeom prst="rect">
            <a:avLst/>
          </a:prstGeom>
          <a:noFill/>
        </p:spPr>
        <p:txBody>
          <a:bodyPr wrap="square">
            <a:spAutoFit/>
          </a:bodyPr>
          <a:lstStyle/>
          <a:p>
            <a:pPr algn="just">
              <a:lnSpc>
                <a:spcPct val="150000"/>
              </a:lnSpc>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2.1.</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确诊人数比较</a:t>
            </a:r>
          </a:p>
        </p:txBody>
      </p:sp>
      <p:sp>
        <p:nvSpPr>
          <p:cNvPr id="10" name="文本框 9">
            <a:extLst>
              <a:ext uri="{FF2B5EF4-FFF2-40B4-BE49-F238E27FC236}">
                <a16:creationId xmlns:a16="http://schemas.microsoft.com/office/drawing/2014/main" id="{6796EFBE-6C7D-745A-A028-902E2887B97E}"/>
              </a:ext>
            </a:extLst>
          </p:cNvPr>
          <p:cNvSpPr txBox="1"/>
          <p:nvPr/>
        </p:nvSpPr>
        <p:spPr>
          <a:xfrm>
            <a:off x="340125" y="1508300"/>
            <a:ext cx="6096000" cy="1712135"/>
          </a:xfrm>
          <a:prstGeom prst="rect">
            <a:avLst/>
          </a:prstGeom>
          <a:noFill/>
        </p:spPr>
        <p:txBody>
          <a:bodyPr wrap="square">
            <a:spAutoFit/>
          </a:bodyPr>
          <a:lstStyle/>
          <a:p>
            <a:pPr marL="400050" algn="just">
              <a:lnSpc>
                <a:spcPct val="150000"/>
              </a:lnSpc>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2020</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年：</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400050" algn="just">
              <a:lnSpc>
                <a:spcPct val="150000"/>
              </a:lnSpc>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最高确诊人数：湖北省在</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2020</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年拥有最高的确诊人数，达到了惊人的</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67879</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人。其次是广东省和北京市，分别有</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2027</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人和</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972</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人的确诊人数。</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D4C3B409-D480-DE17-6760-2E4B795AD654}"/>
              </a:ext>
            </a:extLst>
          </p:cNvPr>
          <p:cNvSpPr txBox="1"/>
          <p:nvPr/>
        </p:nvSpPr>
        <p:spPr>
          <a:xfrm>
            <a:off x="2789858" y="3129873"/>
            <a:ext cx="6096000" cy="1712135"/>
          </a:xfrm>
          <a:prstGeom prst="rect">
            <a:avLst/>
          </a:prstGeom>
          <a:noFill/>
        </p:spPr>
        <p:txBody>
          <a:bodyPr wrap="square">
            <a:spAutoFit/>
          </a:bodyPr>
          <a:lstStyle/>
          <a:p>
            <a:pPr marL="400050" algn="just">
              <a:lnSpc>
                <a:spcPct val="150000"/>
              </a:lnSpc>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2021</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年：</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400050" algn="just">
              <a:lnSpc>
                <a:spcPct val="150000"/>
              </a:lnSpc>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最高确诊人数：台湾地区在</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2021</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年成为确诊人数最高的地区，达到了惊人的</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16227</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人。其次是香港和广东省，分别有</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8846</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人和</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1400</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人的确诊人数。</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79A142C9-FD97-01E4-F92D-D57954DA2914}"/>
              </a:ext>
            </a:extLst>
          </p:cNvPr>
          <p:cNvSpPr txBox="1"/>
          <p:nvPr/>
        </p:nvSpPr>
        <p:spPr>
          <a:xfrm>
            <a:off x="5516880" y="4751445"/>
            <a:ext cx="6096000" cy="1712135"/>
          </a:xfrm>
          <a:prstGeom prst="rect">
            <a:avLst/>
          </a:prstGeom>
          <a:noFill/>
        </p:spPr>
        <p:txBody>
          <a:bodyPr wrap="square">
            <a:spAutoFit/>
          </a:bodyPr>
          <a:lstStyle/>
          <a:p>
            <a:pPr marL="400050" algn="just">
              <a:lnSpc>
                <a:spcPct val="150000"/>
              </a:lnSpc>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2022</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年：</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400050" algn="just">
              <a:lnSpc>
                <a:spcPct val="150000"/>
              </a:lnSpc>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最高确诊人数：台湾地区在</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2022</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年仍然是确诊人数最高的地区，达到了惊人的</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8481145</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人。其次是广东省和北京市，分别有</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52217</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人和</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24038</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人的确诊人数。</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67369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11">
            <a:extLst>
              <a:ext uri="{FF2B5EF4-FFF2-40B4-BE49-F238E27FC236}">
                <a16:creationId xmlns:a16="http://schemas.microsoft.com/office/drawing/2014/main" id="{AD8252DF-1AEC-0609-2365-53E3E1453793}"/>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3" name="图形 11">
            <a:extLst>
              <a:ext uri="{FF2B5EF4-FFF2-40B4-BE49-F238E27FC236}">
                <a16:creationId xmlns:a16="http://schemas.microsoft.com/office/drawing/2014/main" id="{470AD418-E301-DE98-A399-00E71CD0FFF0}"/>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4" name="文本框 3">
            <a:extLst>
              <a:ext uri="{FF2B5EF4-FFF2-40B4-BE49-F238E27FC236}">
                <a16:creationId xmlns:a16="http://schemas.microsoft.com/office/drawing/2014/main" id="{62A6FD3F-4D86-1DE1-CF9D-A57A3049BB69}"/>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选题原因</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AC2338C8-F8E3-7508-BB1E-1C1C97280697}"/>
              </a:ext>
            </a:extLst>
          </p:cNvPr>
          <p:cNvSpPr txBox="1"/>
          <p:nvPr/>
        </p:nvSpPr>
        <p:spPr>
          <a:xfrm>
            <a:off x="1623060" y="2134574"/>
            <a:ext cx="8945880" cy="2806025"/>
          </a:xfrm>
          <a:prstGeom prst="rect">
            <a:avLst/>
          </a:prstGeom>
          <a:noFill/>
        </p:spPr>
        <p:txBody>
          <a:bodyPr wrap="square">
            <a:spAutoFit/>
          </a:bodyPr>
          <a:lstStyle/>
          <a:p>
            <a:pPr indent="306070" algn="just">
              <a:lnSpc>
                <a:spcPct val="150000"/>
              </a:lnSpc>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在这样一个全球流行病的背景下，基于新冠疫情数据的传染病区域及地域分析成为了当今最关键和紧迫的任务之一。通过对疫情数据的分析，我们可以获得有关传播模式、风险地区和潜在防控策略的宝贵洞察。这些分析结果将为政府和决策者制定相应的防控措施提供科学依据，有助于保护公众的健康和生命。</a:t>
            </a:r>
          </a:p>
        </p:txBody>
      </p:sp>
    </p:spTree>
    <p:extLst>
      <p:ext uri="{BB962C8B-B14F-4D97-AF65-F5344CB8AC3E}">
        <p14:creationId xmlns:p14="http://schemas.microsoft.com/office/powerpoint/2010/main" val="92790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11">
            <a:extLst>
              <a:ext uri="{FF2B5EF4-FFF2-40B4-BE49-F238E27FC236}">
                <a16:creationId xmlns:a16="http://schemas.microsoft.com/office/drawing/2014/main" id="{6C577B9E-4032-8BDF-FDB6-CBD81E41E64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3" name="图形 11">
            <a:extLst>
              <a:ext uri="{FF2B5EF4-FFF2-40B4-BE49-F238E27FC236}">
                <a16:creationId xmlns:a16="http://schemas.microsoft.com/office/drawing/2014/main" id="{2C2A0066-CAD9-4BFD-BE8D-BEA542466B05}"/>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4" name="文本框 3">
            <a:extLst>
              <a:ext uri="{FF2B5EF4-FFF2-40B4-BE49-F238E27FC236}">
                <a16:creationId xmlns:a16="http://schemas.microsoft.com/office/drawing/2014/main" id="{07D615D3-336E-2CA0-67AD-DB76C2E75675}"/>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项目结论</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9880FE48-EF51-23E1-BC9F-176B07246DDE}"/>
              </a:ext>
            </a:extLst>
          </p:cNvPr>
          <p:cNvSpPr txBox="1"/>
          <p:nvPr/>
        </p:nvSpPr>
        <p:spPr>
          <a:xfrm>
            <a:off x="2523158" y="331374"/>
            <a:ext cx="6096000" cy="465640"/>
          </a:xfrm>
          <a:prstGeom prst="rect">
            <a:avLst/>
          </a:prstGeom>
          <a:noFill/>
        </p:spPr>
        <p:txBody>
          <a:bodyPr wrap="square">
            <a:spAutoFit/>
          </a:bodyPr>
          <a:lstStyle/>
          <a:p>
            <a:pPr>
              <a:lnSpc>
                <a:spcPct val="150000"/>
              </a:lnSpc>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2</a:t>
            </a:r>
            <a:r>
              <a:rPr lang="en-US" altLang="zh-CN" sz="18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latin typeface="等线" panose="02010600030101010101" pitchFamily="2" charset="-122"/>
                <a:ea typeface="等线" panose="02010600030101010101" pitchFamily="2" charset="-122"/>
                <a:cs typeface="Times New Roman" panose="02020603050405020304" pitchFamily="18" charset="0"/>
              </a:rPr>
              <a:t>疫情</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高风险区域</a:t>
            </a:r>
            <a:endParaRPr lang="en-US" altLang="zh-CN" sz="1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EF60C79-B78D-001E-742A-57037E19D4F8}"/>
              </a:ext>
            </a:extLst>
          </p:cNvPr>
          <p:cNvSpPr txBox="1"/>
          <p:nvPr/>
        </p:nvSpPr>
        <p:spPr>
          <a:xfrm>
            <a:off x="2523158" y="843173"/>
            <a:ext cx="6096000" cy="465640"/>
          </a:xfrm>
          <a:prstGeom prst="rect">
            <a:avLst/>
          </a:prstGeom>
          <a:noFill/>
        </p:spPr>
        <p:txBody>
          <a:bodyPr wrap="square">
            <a:spAutoFit/>
          </a:bodyPr>
          <a:lstStyle/>
          <a:p>
            <a:pPr algn="just">
              <a:lnSpc>
                <a:spcPct val="150000"/>
              </a:lnSpc>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2.2.</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疫情爆发时间和持续时间</a:t>
            </a:r>
          </a:p>
        </p:txBody>
      </p:sp>
      <p:sp>
        <p:nvSpPr>
          <p:cNvPr id="8" name="文本框 7">
            <a:extLst>
              <a:ext uri="{FF2B5EF4-FFF2-40B4-BE49-F238E27FC236}">
                <a16:creationId xmlns:a16="http://schemas.microsoft.com/office/drawing/2014/main" id="{20B87F9D-3B4D-2197-B58F-A86B9BB01437}"/>
              </a:ext>
            </a:extLst>
          </p:cNvPr>
          <p:cNvSpPr txBox="1"/>
          <p:nvPr/>
        </p:nvSpPr>
        <p:spPr>
          <a:xfrm>
            <a:off x="2523158" y="1698225"/>
            <a:ext cx="7155180" cy="3914020"/>
          </a:xfrm>
          <a:prstGeom prst="rect">
            <a:avLst/>
          </a:prstGeom>
          <a:noFill/>
        </p:spPr>
        <p:txBody>
          <a:bodyPr wrap="square">
            <a:spAutoFit/>
          </a:bodyPr>
          <a:lstStyle/>
          <a:p>
            <a:pPr marL="266700" algn="just">
              <a:lnSpc>
                <a:spcPct val="150000"/>
              </a:lnSpc>
            </a:pPr>
            <a:r>
              <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rPr>
              <a:t>- 2020</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年：疫情在湖北省首先爆发，该地区成为疫情的重灾区。其他地区如北京市、广东省等也在早期出现了疫情爆发的迹象。</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lnSpc>
                <a:spcPct val="150000"/>
              </a:lnSpc>
            </a:pPr>
            <a:r>
              <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rPr>
              <a:t>   - 2021</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年：疫情在台湾地区、香港和澳门等地出现较高的确诊人数，显示出疫情的再次爆发。</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lnSpc>
                <a:spcPct val="150000"/>
              </a:lnSpc>
            </a:pPr>
            <a:r>
              <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rPr>
              <a:t>   - 2022</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年：台湾地区仍然是疫情爆发的高风险地区，同时广东省和北京市也出现了较高的确诊人数。</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142807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11">
            <a:extLst>
              <a:ext uri="{FF2B5EF4-FFF2-40B4-BE49-F238E27FC236}">
                <a16:creationId xmlns:a16="http://schemas.microsoft.com/office/drawing/2014/main" id="{BF01E436-2E3E-E0DE-F51B-91E96EB8172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3" name="图形 11">
            <a:extLst>
              <a:ext uri="{FF2B5EF4-FFF2-40B4-BE49-F238E27FC236}">
                <a16:creationId xmlns:a16="http://schemas.microsoft.com/office/drawing/2014/main" id="{F6C087A2-5FC1-CBE2-F50F-BFEAEB998F7B}"/>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4" name="文本框 3">
            <a:extLst>
              <a:ext uri="{FF2B5EF4-FFF2-40B4-BE49-F238E27FC236}">
                <a16:creationId xmlns:a16="http://schemas.microsoft.com/office/drawing/2014/main" id="{E03CFC5B-1026-A95F-D850-89973900E4FA}"/>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项目结论</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541DEE75-F826-0987-751C-E8DCCA51F763}"/>
              </a:ext>
            </a:extLst>
          </p:cNvPr>
          <p:cNvSpPr txBox="1"/>
          <p:nvPr/>
        </p:nvSpPr>
        <p:spPr>
          <a:xfrm>
            <a:off x="2523158" y="331374"/>
            <a:ext cx="6096000" cy="465640"/>
          </a:xfrm>
          <a:prstGeom prst="rect">
            <a:avLst/>
          </a:prstGeom>
          <a:noFill/>
        </p:spPr>
        <p:txBody>
          <a:bodyPr wrap="square">
            <a:spAutoFit/>
          </a:bodyPr>
          <a:lstStyle/>
          <a:p>
            <a:pPr>
              <a:lnSpc>
                <a:spcPct val="150000"/>
              </a:lnSpc>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2</a:t>
            </a:r>
            <a:r>
              <a:rPr lang="en-US" altLang="zh-CN" sz="18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latin typeface="等线" panose="02010600030101010101" pitchFamily="2" charset="-122"/>
                <a:ea typeface="等线" panose="02010600030101010101" pitchFamily="2" charset="-122"/>
                <a:cs typeface="Times New Roman" panose="02020603050405020304" pitchFamily="18" charset="0"/>
              </a:rPr>
              <a:t>疫情</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高风险区域</a:t>
            </a:r>
            <a:endParaRPr lang="en-US" altLang="zh-CN" sz="1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D7AC2805-14BD-4D04-5F23-1CF77BBA6D44}"/>
              </a:ext>
            </a:extLst>
          </p:cNvPr>
          <p:cNvSpPr txBox="1"/>
          <p:nvPr/>
        </p:nvSpPr>
        <p:spPr>
          <a:xfrm>
            <a:off x="2523158" y="843173"/>
            <a:ext cx="6096000" cy="465640"/>
          </a:xfrm>
          <a:prstGeom prst="rect">
            <a:avLst/>
          </a:prstGeom>
          <a:noFill/>
        </p:spPr>
        <p:txBody>
          <a:bodyPr wrap="square">
            <a:spAutoFit/>
          </a:bodyPr>
          <a:lstStyle/>
          <a:p>
            <a:pPr algn="just">
              <a:lnSpc>
                <a:spcPct val="150000"/>
              </a:lnSpc>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2.3.</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疫情高风险区域的人口迁徙和交通情况</a:t>
            </a:r>
          </a:p>
        </p:txBody>
      </p:sp>
      <p:sp>
        <p:nvSpPr>
          <p:cNvPr id="8" name="文本框 7">
            <a:extLst>
              <a:ext uri="{FF2B5EF4-FFF2-40B4-BE49-F238E27FC236}">
                <a16:creationId xmlns:a16="http://schemas.microsoft.com/office/drawing/2014/main" id="{0A39A985-0E35-5B3F-2EE6-1ECE015A6A60}"/>
              </a:ext>
            </a:extLst>
          </p:cNvPr>
          <p:cNvSpPr txBox="1"/>
          <p:nvPr/>
        </p:nvSpPr>
        <p:spPr>
          <a:xfrm>
            <a:off x="1315712" y="1809701"/>
            <a:ext cx="9296400" cy="4205126"/>
          </a:xfrm>
          <a:prstGeom prst="rect">
            <a:avLst/>
          </a:prstGeom>
          <a:noFill/>
        </p:spPr>
        <p:txBody>
          <a:bodyPr wrap="square">
            <a:spAutoFit/>
          </a:bodyPr>
          <a:lstStyle/>
          <a:p>
            <a:pPr marL="266700" indent="266700" algn="just">
              <a:lnSpc>
                <a:spcPct val="150000"/>
              </a:lnSpc>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1.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人口迁徙：在疫情高风险区域，特别是边境地区和经济发达地区，人口流动较为频繁。这可能是由于该地区的经济活动、教育、就业等因素吸引了大量人口。</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indent="266700" algn="just">
              <a:lnSpc>
                <a:spcPct val="150000"/>
              </a:lnSpc>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2.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境外输入：疫情高风险区域通常与外界有密切的交流和移民流动。数据显示，台湾、香港和澳门在三年中的确诊人数较高。这些地区与其他国家和地区有较为紧密的联系，因此可能存在较高的境外输入风险。</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indent="266700" algn="just">
              <a:lnSpc>
                <a:spcPct val="150000"/>
              </a:lnSpc>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3.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交通情况：疫情高风险区域通常具有发达的交通网络，包括航空、铁路、公路等交通方式。这使得人员的跨地区和跨国家移动更加便捷。特别是国际机场、火车站等交通枢纽地区可能成为疫情传播的重要场所。</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indent="266700" algn="just">
              <a:lnSpc>
                <a:spcPct val="150000"/>
              </a:lnSpc>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4.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边境地区：边境地区通常具有特殊的人口流动和交通情况。对于处于边境地区的省市，特别需要关注边境口岸的交通状况和管控措施，以防止疫情通过边境传播。</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499467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11">
            <a:extLst>
              <a:ext uri="{FF2B5EF4-FFF2-40B4-BE49-F238E27FC236}">
                <a16:creationId xmlns:a16="http://schemas.microsoft.com/office/drawing/2014/main" id="{BF01E436-2E3E-E0DE-F51B-91E96EB8172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3" name="图形 11">
            <a:extLst>
              <a:ext uri="{FF2B5EF4-FFF2-40B4-BE49-F238E27FC236}">
                <a16:creationId xmlns:a16="http://schemas.microsoft.com/office/drawing/2014/main" id="{F6C087A2-5FC1-CBE2-F50F-BFEAEB998F7B}"/>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4" name="文本框 3">
            <a:extLst>
              <a:ext uri="{FF2B5EF4-FFF2-40B4-BE49-F238E27FC236}">
                <a16:creationId xmlns:a16="http://schemas.microsoft.com/office/drawing/2014/main" id="{E03CFC5B-1026-A95F-D850-89973900E4FA}"/>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项目结论</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286EFCC3-3A86-736D-9093-8539AFC37A09}"/>
              </a:ext>
            </a:extLst>
          </p:cNvPr>
          <p:cNvSpPr txBox="1"/>
          <p:nvPr/>
        </p:nvSpPr>
        <p:spPr>
          <a:xfrm>
            <a:off x="2523158" y="331374"/>
            <a:ext cx="6096000" cy="465640"/>
          </a:xfrm>
          <a:prstGeom prst="rect">
            <a:avLst/>
          </a:prstGeom>
          <a:noFill/>
        </p:spPr>
        <p:txBody>
          <a:bodyPr wrap="square">
            <a:spAutoFit/>
          </a:bodyPr>
          <a:lstStyle/>
          <a:p>
            <a:pPr>
              <a:lnSpc>
                <a:spcPct val="150000"/>
              </a:lnSpc>
            </a:pPr>
            <a:r>
              <a:rPr lang="en-US" altLang="zh-CN" sz="1800" b="1" kern="100" dirty="0">
                <a:latin typeface="等线" panose="02010600030101010101" pitchFamily="2" charset="-122"/>
                <a:ea typeface="等线" panose="02010600030101010101" pitchFamily="2" charset="-122"/>
                <a:cs typeface="Times New Roman" panose="02020603050405020304" pitchFamily="18" charset="0"/>
              </a:rPr>
              <a:t>3.</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地理分布差异</a:t>
            </a:r>
            <a:endParaRPr lang="en-US" altLang="zh-CN" sz="1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D7406A8C-41DE-8605-7F2C-4E4703454601}"/>
              </a:ext>
            </a:extLst>
          </p:cNvPr>
          <p:cNvSpPr txBox="1"/>
          <p:nvPr/>
        </p:nvSpPr>
        <p:spPr>
          <a:xfrm>
            <a:off x="845820" y="2174544"/>
            <a:ext cx="10500360" cy="2958630"/>
          </a:xfrm>
          <a:prstGeom prst="rect">
            <a:avLst/>
          </a:prstGeom>
          <a:noFill/>
        </p:spPr>
        <p:txBody>
          <a:bodyPr wrap="square">
            <a:spAutoFit/>
          </a:bodyPr>
          <a:lstStyle/>
          <a:p>
            <a:pPr marL="266700" indent="266700" algn="just">
              <a:lnSpc>
                <a:spcPct val="150000"/>
              </a:lnSpc>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1.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疫情高风险地区集中分布：根据数据显示，广东省和北京市在三年中一直是高风险地区。这与它们作为人口密集、经济发达的地区有关。同时，湖北省在疫情爆发初期成为重灾区，这可能与其作为疫情起源地和交通枢纽有关。</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indent="266700" algn="just">
              <a:lnSpc>
                <a:spcPct val="150000"/>
              </a:lnSpc>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2.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区域间差异明显：不同行政省市区划之间的疫情表现存在明显的差异。一些偏远地区如西藏自治区和青海省的确诊人数相对较低，这可能与其相对封闭的地理位置和较少的人口流动有关。而经济发达地区和交通枢纽地区的确诊人数相对较高，这与人口流动、密集度以及交通网络的发达程度有关。</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17841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11">
            <a:extLst>
              <a:ext uri="{FF2B5EF4-FFF2-40B4-BE49-F238E27FC236}">
                <a16:creationId xmlns:a16="http://schemas.microsoft.com/office/drawing/2014/main" id="{BF01E436-2E3E-E0DE-F51B-91E96EB8172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3" name="图形 11">
            <a:extLst>
              <a:ext uri="{FF2B5EF4-FFF2-40B4-BE49-F238E27FC236}">
                <a16:creationId xmlns:a16="http://schemas.microsoft.com/office/drawing/2014/main" id="{F6C087A2-5FC1-CBE2-F50F-BFEAEB998F7B}"/>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4" name="文本框 3">
            <a:extLst>
              <a:ext uri="{FF2B5EF4-FFF2-40B4-BE49-F238E27FC236}">
                <a16:creationId xmlns:a16="http://schemas.microsoft.com/office/drawing/2014/main" id="{E03CFC5B-1026-A95F-D850-89973900E4FA}"/>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项目结论</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F9C8C4E3-82EA-F8C8-8842-6D901E7450EC}"/>
              </a:ext>
            </a:extLst>
          </p:cNvPr>
          <p:cNvSpPr txBox="1"/>
          <p:nvPr/>
        </p:nvSpPr>
        <p:spPr>
          <a:xfrm>
            <a:off x="883920" y="2157434"/>
            <a:ext cx="10424160" cy="2543132"/>
          </a:xfrm>
          <a:prstGeom prst="rect">
            <a:avLst/>
          </a:prstGeom>
          <a:noFill/>
        </p:spPr>
        <p:txBody>
          <a:bodyPr wrap="square">
            <a:spAutoFit/>
          </a:bodyPr>
          <a:lstStyle/>
          <a:p>
            <a:pPr marL="266700" indent="266700" algn="just">
              <a:lnSpc>
                <a:spcPct val="150000"/>
              </a:lnSpc>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3.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境外输入和边境地区的影响：台湾、香港和澳门在三年中的确诊人数较高，这些地区通常与外界有密切的交流和移民流动。同时，边境地区如内蒙古自治区和新疆维吾尔自治区的确诊人数也相对较高，这可能与其与邻国接壤、边境口岸繁忙等因素有关。</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indent="266700" algn="just">
              <a:lnSpc>
                <a:spcPct val="150000"/>
              </a:lnSpc>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4.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行政省市区划的重要性：中国的行政省市区划在疫情防控中扮演着重要的角色。不同行政区划具有不同的地理、经济和人口特点，</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这</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需要根据其特点制定相应的防控策略和措施。同时，行政区划之间的协调和合作也至关重要，</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有利于</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实现跨地区的信息共享、资源协调和联防联控。</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524A8974-1FF0-0BA0-F511-3C97AD1ECC15}"/>
              </a:ext>
            </a:extLst>
          </p:cNvPr>
          <p:cNvSpPr txBox="1"/>
          <p:nvPr/>
        </p:nvSpPr>
        <p:spPr>
          <a:xfrm>
            <a:off x="2523158" y="331374"/>
            <a:ext cx="6096000" cy="465640"/>
          </a:xfrm>
          <a:prstGeom prst="rect">
            <a:avLst/>
          </a:prstGeom>
          <a:noFill/>
        </p:spPr>
        <p:txBody>
          <a:bodyPr wrap="square">
            <a:spAutoFit/>
          </a:bodyPr>
          <a:lstStyle/>
          <a:p>
            <a:pPr>
              <a:lnSpc>
                <a:spcPct val="150000"/>
              </a:lnSpc>
            </a:pPr>
            <a:r>
              <a:rPr lang="en-US" altLang="zh-CN" sz="1800" b="1" kern="100" dirty="0">
                <a:latin typeface="等线" panose="02010600030101010101" pitchFamily="2" charset="-122"/>
                <a:ea typeface="等线" panose="02010600030101010101" pitchFamily="2" charset="-122"/>
                <a:cs typeface="Times New Roman" panose="02020603050405020304" pitchFamily="18" charset="0"/>
              </a:rPr>
              <a:t>3.</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地理分布差异</a:t>
            </a:r>
            <a:endParaRPr lang="en-US" altLang="zh-CN" sz="18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58565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11">
            <a:extLst>
              <a:ext uri="{FF2B5EF4-FFF2-40B4-BE49-F238E27FC236}">
                <a16:creationId xmlns:a16="http://schemas.microsoft.com/office/drawing/2014/main" id="{BF01E436-2E3E-E0DE-F51B-91E96EB8172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3" name="图形 11">
            <a:extLst>
              <a:ext uri="{FF2B5EF4-FFF2-40B4-BE49-F238E27FC236}">
                <a16:creationId xmlns:a16="http://schemas.microsoft.com/office/drawing/2014/main" id="{F6C087A2-5FC1-CBE2-F50F-BFEAEB998F7B}"/>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4" name="文本框 3">
            <a:extLst>
              <a:ext uri="{FF2B5EF4-FFF2-40B4-BE49-F238E27FC236}">
                <a16:creationId xmlns:a16="http://schemas.microsoft.com/office/drawing/2014/main" id="{E03CFC5B-1026-A95F-D850-89973900E4FA}"/>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项目结论</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284F114B-6237-DD05-DC0B-1AC871C15756}"/>
              </a:ext>
            </a:extLst>
          </p:cNvPr>
          <p:cNvSpPr txBox="1"/>
          <p:nvPr/>
        </p:nvSpPr>
        <p:spPr>
          <a:xfrm>
            <a:off x="2523158" y="332897"/>
            <a:ext cx="6096000" cy="881139"/>
          </a:xfrm>
          <a:prstGeom prst="rect">
            <a:avLst/>
          </a:prstGeom>
          <a:noFill/>
        </p:spPr>
        <p:txBody>
          <a:bodyPr wrap="square">
            <a:spAutoFit/>
          </a:bodyPr>
          <a:lstStyle/>
          <a:p>
            <a:pPr>
              <a:lnSpc>
                <a:spcPct val="150000"/>
              </a:lnSpc>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4</a:t>
            </a:r>
            <a:r>
              <a:rPr lang="en-US" altLang="zh-CN" sz="18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latin typeface="等线" panose="02010600030101010101" pitchFamily="2" charset="-122"/>
                <a:ea typeface="等线" panose="02010600030101010101" pitchFamily="2" charset="-122"/>
                <a:cs typeface="Times New Roman" panose="02020603050405020304" pitchFamily="18" charset="0"/>
              </a:rPr>
              <a:t>防控策略制定</a:t>
            </a:r>
            <a:endParaRPr lang="zh-CN" altLang="en-US" dirty="0"/>
          </a:p>
          <a:p>
            <a:pPr>
              <a:lnSpc>
                <a:spcPct val="150000"/>
              </a:lnSpc>
            </a:pPr>
            <a:endParaRPr lang="en-US" altLang="zh-CN" sz="1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E4293DFF-ECC3-AE8A-94AC-5167999D4FA5}"/>
              </a:ext>
            </a:extLst>
          </p:cNvPr>
          <p:cNvSpPr txBox="1"/>
          <p:nvPr/>
        </p:nvSpPr>
        <p:spPr>
          <a:xfrm>
            <a:off x="0" y="2132363"/>
            <a:ext cx="11600415" cy="1296637"/>
          </a:xfrm>
          <a:prstGeom prst="rect">
            <a:avLst/>
          </a:prstGeom>
          <a:noFill/>
        </p:spPr>
        <p:txBody>
          <a:bodyPr wrap="square">
            <a:spAutoFit/>
          </a:bodyPr>
          <a:lstStyle/>
          <a:p>
            <a:pPr marL="266700" indent="266700" algn="just">
              <a:lnSpc>
                <a:spcPct val="150000"/>
              </a:lnSpc>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1. </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高风险地区防控策略：针对高风险地区，如湖北省、台湾地区和香港等，需要采取严格的防控措施。这包括封控疫情爆发的核心区域，加强病毒检测和筛查，提供充足的医疗资源和支持，加强社区防控，限制人员流动等。此外，还需要</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适度减少</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与境外的交流合作，加强边境管控，严防境外输入。</a:t>
            </a:r>
          </a:p>
        </p:txBody>
      </p:sp>
      <p:sp>
        <p:nvSpPr>
          <p:cNvPr id="11" name="文本框 10">
            <a:extLst>
              <a:ext uri="{FF2B5EF4-FFF2-40B4-BE49-F238E27FC236}">
                <a16:creationId xmlns:a16="http://schemas.microsoft.com/office/drawing/2014/main" id="{2AD97976-220E-D6FA-4D4D-AAF10429C0FA}"/>
              </a:ext>
            </a:extLst>
          </p:cNvPr>
          <p:cNvSpPr txBox="1"/>
          <p:nvPr/>
        </p:nvSpPr>
        <p:spPr>
          <a:xfrm>
            <a:off x="0" y="3700532"/>
            <a:ext cx="11600415" cy="1296637"/>
          </a:xfrm>
          <a:prstGeom prst="rect">
            <a:avLst/>
          </a:prstGeom>
          <a:noFill/>
        </p:spPr>
        <p:txBody>
          <a:bodyPr wrap="square">
            <a:spAutoFit/>
          </a:bodyPr>
          <a:lstStyle/>
          <a:p>
            <a:pPr marL="266700" indent="266700" algn="just">
              <a:lnSpc>
                <a:spcPct val="150000"/>
              </a:lnSpc>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2. </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沿海地区防控策略：沿海地区如广东省、上海市和福建省等，由于其交通和人口流动性较高，需要采取措施防止境外输入和传播。这包括加强海关和口岸的检疫和防控措施，严格筛查入境人员，加强航空、海运和陆路交通的防控，加强社区监测和管控等。</a:t>
            </a:r>
          </a:p>
        </p:txBody>
      </p:sp>
    </p:spTree>
    <p:extLst>
      <p:ext uri="{BB962C8B-B14F-4D97-AF65-F5344CB8AC3E}">
        <p14:creationId xmlns:p14="http://schemas.microsoft.com/office/powerpoint/2010/main" val="9854072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11">
            <a:extLst>
              <a:ext uri="{FF2B5EF4-FFF2-40B4-BE49-F238E27FC236}">
                <a16:creationId xmlns:a16="http://schemas.microsoft.com/office/drawing/2014/main" id="{BF01E436-2E3E-E0DE-F51B-91E96EB8172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3" name="图形 11">
            <a:extLst>
              <a:ext uri="{FF2B5EF4-FFF2-40B4-BE49-F238E27FC236}">
                <a16:creationId xmlns:a16="http://schemas.microsoft.com/office/drawing/2014/main" id="{F6C087A2-5FC1-CBE2-F50F-BFEAEB998F7B}"/>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4" name="文本框 3">
            <a:extLst>
              <a:ext uri="{FF2B5EF4-FFF2-40B4-BE49-F238E27FC236}">
                <a16:creationId xmlns:a16="http://schemas.microsoft.com/office/drawing/2014/main" id="{E03CFC5B-1026-A95F-D850-89973900E4FA}"/>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项目结论</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36833C9B-B74E-0018-6E12-8EE05AB95EC2}"/>
              </a:ext>
            </a:extLst>
          </p:cNvPr>
          <p:cNvSpPr txBox="1"/>
          <p:nvPr/>
        </p:nvSpPr>
        <p:spPr>
          <a:xfrm>
            <a:off x="2523158" y="332897"/>
            <a:ext cx="6096000" cy="881139"/>
          </a:xfrm>
          <a:prstGeom prst="rect">
            <a:avLst/>
          </a:prstGeom>
          <a:noFill/>
        </p:spPr>
        <p:txBody>
          <a:bodyPr wrap="square">
            <a:spAutoFit/>
          </a:bodyPr>
          <a:lstStyle/>
          <a:p>
            <a:pPr>
              <a:lnSpc>
                <a:spcPct val="150000"/>
              </a:lnSpc>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4</a:t>
            </a:r>
            <a:r>
              <a:rPr lang="en-US" altLang="zh-CN" sz="1800" b="1"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800" b="1" kern="100" dirty="0">
                <a:latin typeface="等线" panose="02010600030101010101" pitchFamily="2" charset="-122"/>
                <a:ea typeface="等线" panose="02010600030101010101" pitchFamily="2" charset="-122"/>
                <a:cs typeface="Times New Roman" panose="02020603050405020304" pitchFamily="18" charset="0"/>
              </a:rPr>
              <a:t>防控策略制定</a:t>
            </a:r>
            <a:endParaRPr lang="zh-CN" altLang="en-US" dirty="0"/>
          </a:p>
          <a:p>
            <a:pPr>
              <a:lnSpc>
                <a:spcPct val="150000"/>
              </a:lnSpc>
            </a:pPr>
            <a:endParaRPr lang="en-US" altLang="zh-CN" sz="1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56E14DB3-4C83-61DB-D741-01EF11502533}"/>
              </a:ext>
            </a:extLst>
          </p:cNvPr>
          <p:cNvSpPr txBox="1"/>
          <p:nvPr/>
        </p:nvSpPr>
        <p:spPr>
          <a:xfrm>
            <a:off x="1078230" y="2040079"/>
            <a:ext cx="10035540" cy="1296637"/>
          </a:xfrm>
          <a:prstGeom prst="rect">
            <a:avLst/>
          </a:prstGeom>
          <a:noFill/>
        </p:spPr>
        <p:txBody>
          <a:bodyPr wrap="square">
            <a:spAutoFit/>
          </a:bodyPr>
          <a:lstStyle/>
          <a:p>
            <a:pPr marL="266700" indent="266700" algn="just">
              <a:lnSpc>
                <a:spcPct val="150000"/>
              </a:lnSpc>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3. </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内陆省份防控策略：内蒙古自治区、四川省和陕西省等内陆省份由于地理位置相对封闭，人口流动性较低，疫情传播的风险相对较低。针对这些地区，可以加强早期预警和监测体系，加强社区和机构的防控能力，加强病例的追踪和隔离措施，提高公众的防护意识等。</a:t>
            </a:r>
          </a:p>
        </p:txBody>
      </p:sp>
      <p:sp>
        <p:nvSpPr>
          <p:cNvPr id="9" name="文本框 8">
            <a:extLst>
              <a:ext uri="{FF2B5EF4-FFF2-40B4-BE49-F238E27FC236}">
                <a16:creationId xmlns:a16="http://schemas.microsoft.com/office/drawing/2014/main" id="{CB1DB24C-0793-6602-2BA9-81CC3F33C98F}"/>
              </a:ext>
            </a:extLst>
          </p:cNvPr>
          <p:cNvSpPr txBox="1"/>
          <p:nvPr/>
        </p:nvSpPr>
        <p:spPr>
          <a:xfrm>
            <a:off x="1001826" y="3603095"/>
            <a:ext cx="10111944" cy="1296637"/>
          </a:xfrm>
          <a:prstGeom prst="rect">
            <a:avLst/>
          </a:prstGeom>
          <a:noFill/>
        </p:spPr>
        <p:txBody>
          <a:bodyPr wrap="square">
            <a:spAutoFit/>
          </a:bodyPr>
          <a:lstStyle/>
          <a:p>
            <a:pPr marL="266700" indent="266700" algn="just">
              <a:lnSpc>
                <a:spcPct val="150000"/>
              </a:lnSpc>
            </a:pPr>
            <a:r>
              <a:rPr lang="en-US" altLang="zh-CN" b="1" kern="100" dirty="0">
                <a:latin typeface="等线" panose="02010600030101010101" pitchFamily="2" charset="-122"/>
                <a:ea typeface="等线" panose="02010600030101010101" pitchFamily="2" charset="-122"/>
                <a:cs typeface="Times New Roman" panose="02020603050405020304" pitchFamily="18" charset="0"/>
              </a:rPr>
              <a:t>4. </a:t>
            </a:r>
            <a:r>
              <a:rPr lang="zh-CN" altLang="zh-CN" b="1" kern="100" dirty="0">
                <a:latin typeface="等线" panose="02010600030101010101" pitchFamily="2" charset="-122"/>
                <a:ea typeface="等线" panose="02010600030101010101" pitchFamily="2" charset="-122"/>
                <a:cs typeface="Times New Roman" panose="02020603050405020304" pitchFamily="18" charset="0"/>
              </a:rPr>
              <a:t>边境地区防控策略：边境地区如新疆维吾尔自治区、西藏自治区和内蒙古自治区等，需要加强边境的管控和监测，防止境外输入的风险。这包括加强边境口岸的检疫和筛查，加强边境地区的监测和隔离措施，加强边境地区人员流动的管控等。</a:t>
            </a:r>
          </a:p>
        </p:txBody>
      </p:sp>
    </p:spTree>
    <p:extLst>
      <p:ext uri="{BB962C8B-B14F-4D97-AF65-F5344CB8AC3E}">
        <p14:creationId xmlns:p14="http://schemas.microsoft.com/office/powerpoint/2010/main" val="3648961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53E421E-12DC-FABF-5CFA-F4571D57E209}"/>
              </a:ext>
            </a:extLst>
          </p:cNvPr>
          <p:cNvSpPr>
            <a:spLocks noGrp="1"/>
          </p:cNvSpPr>
          <p:nvPr>
            <p:ph type="body" sz="quarter" idx="11"/>
          </p:nvPr>
        </p:nvSpPr>
        <p:spPr/>
        <p:txBody>
          <a:bodyPr/>
          <a:lstStyle/>
          <a:p>
            <a:r>
              <a:rPr lang="zh-CN" altLang="en-US" sz="54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总结认识</a:t>
            </a:r>
          </a:p>
          <a:p>
            <a:endParaRPr lang="zh-CN" altLang="en-US" dirty="0">
              <a:ln>
                <a:solidFill>
                  <a:schemeClr val="tx1">
                    <a:lumMod val="95000"/>
                    <a:lumOff val="5000"/>
                  </a:schemeClr>
                </a:solidFill>
              </a:ln>
              <a:noFill/>
            </a:endParaRPr>
          </a:p>
        </p:txBody>
      </p:sp>
      <p:sp>
        <p:nvSpPr>
          <p:cNvPr id="5" name="文本占位符 4">
            <a:extLst>
              <a:ext uri="{FF2B5EF4-FFF2-40B4-BE49-F238E27FC236}">
                <a16:creationId xmlns:a16="http://schemas.microsoft.com/office/drawing/2014/main" id="{DB8C677B-F164-31CB-D6FF-A79545D22185}"/>
              </a:ext>
            </a:extLst>
          </p:cNvPr>
          <p:cNvSpPr>
            <a:spLocks noGrp="1"/>
          </p:cNvSpPr>
          <p:nvPr>
            <p:ph type="body" sz="quarter" idx="12"/>
          </p:nvPr>
        </p:nvSpPr>
        <p:spPr/>
        <p:txBody>
          <a:bodyPr/>
          <a:lstStyle/>
          <a:p>
            <a:r>
              <a:rPr lang="en-US" altLang="zh-CN">
                <a:cs typeface="Arial Unicode MS" panose="020B0604020202020204" pitchFamily="34" charset="-122"/>
              </a:rPr>
              <a:t>PART 05</a:t>
            </a:r>
            <a:endParaRPr lang="zh-CN" altLang="en-US">
              <a:cs typeface="Arial Unicode MS" panose="020B0604020202020204" pitchFamily="34" charset="-122"/>
            </a:endParaRPr>
          </a:p>
        </p:txBody>
      </p:sp>
    </p:spTree>
    <p:extLst>
      <p:ext uri="{BB962C8B-B14F-4D97-AF65-F5344CB8AC3E}">
        <p14:creationId xmlns:p14="http://schemas.microsoft.com/office/powerpoint/2010/main" val="11440865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11">
            <a:extLst>
              <a:ext uri="{FF2B5EF4-FFF2-40B4-BE49-F238E27FC236}">
                <a16:creationId xmlns:a16="http://schemas.microsoft.com/office/drawing/2014/main" id="{BF01E436-2E3E-E0DE-F51B-91E96EB8172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3" name="图形 11">
            <a:extLst>
              <a:ext uri="{FF2B5EF4-FFF2-40B4-BE49-F238E27FC236}">
                <a16:creationId xmlns:a16="http://schemas.microsoft.com/office/drawing/2014/main" id="{F6C087A2-5FC1-CBE2-F50F-BFEAEB998F7B}"/>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4" name="文本框 3">
            <a:extLst>
              <a:ext uri="{FF2B5EF4-FFF2-40B4-BE49-F238E27FC236}">
                <a16:creationId xmlns:a16="http://schemas.microsoft.com/office/drawing/2014/main" id="{E03CFC5B-1026-A95F-D850-89973900E4FA}"/>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总结认识</a:t>
            </a:r>
          </a:p>
          <a:p>
            <a:pPr>
              <a:lnSpc>
                <a:spcPct val="90000"/>
              </a:lnSpc>
            </a:pP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C46F1489-43B3-FE37-4268-F4AC4BC9802A}"/>
              </a:ext>
            </a:extLst>
          </p:cNvPr>
          <p:cNvSpPr txBox="1"/>
          <p:nvPr/>
        </p:nvSpPr>
        <p:spPr>
          <a:xfrm>
            <a:off x="2291300" y="2157434"/>
            <a:ext cx="7033260" cy="2958630"/>
          </a:xfrm>
          <a:prstGeom prst="rect">
            <a:avLst/>
          </a:prstGeom>
          <a:noFill/>
        </p:spPr>
        <p:txBody>
          <a:bodyPr wrap="square" rtlCol="0">
            <a:spAutoFit/>
          </a:bodyPr>
          <a:lstStyle/>
          <a:p>
            <a:pPr>
              <a:lnSpc>
                <a:spcPct val="150000"/>
              </a:lnSpc>
            </a:pPr>
            <a:r>
              <a:rPr lang="zh-CN" altLang="en-US" b="1" kern="100" dirty="0">
                <a:latin typeface="等线" panose="02010600030101010101" pitchFamily="2" charset="-122"/>
                <a:ea typeface="等线" panose="02010600030101010101" pitchFamily="2" charset="-122"/>
                <a:cs typeface="Times New Roman" panose="02020603050405020304" pitchFamily="18" charset="0"/>
              </a:rPr>
              <a:t>我们通过这次的项目实施过程学到了很多</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最主要的是锻炼了我们提出问题</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分析问题</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解决问题这一过程的能力</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我们首先通过提出一个结合当今时代发展的问题</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然后通过查阅资料并结合我们目前已学的</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python</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数据分析和可视化课程的相关知识提出我们的一个剖析问题的流程</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并在完成剖析之后借助已有数据进行分析</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并在最后进行一个完善的总结</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总而言之</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这次的项目大大加强了我们完成以上流程的能力</a:t>
            </a:r>
          </a:p>
        </p:txBody>
      </p:sp>
    </p:spTree>
    <p:extLst>
      <p:ext uri="{BB962C8B-B14F-4D97-AF65-F5344CB8AC3E}">
        <p14:creationId xmlns:p14="http://schemas.microsoft.com/office/powerpoint/2010/main" val="3352714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53E421E-12DC-FABF-5CFA-F4571D57E209}"/>
              </a:ext>
            </a:extLst>
          </p:cNvPr>
          <p:cNvSpPr>
            <a:spLocks noGrp="1"/>
          </p:cNvSpPr>
          <p:nvPr>
            <p:ph type="body" sz="quarter" idx="11"/>
          </p:nvPr>
        </p:nvSpPr>
        <p:spPr/>
        <p:txBody>
          <a:bodyPr/>
          <a:lstStyle/>
          <a:p>
            <a:r>
              <a:rPr lang="zh-CN" altLang="en-US" dirty="0"/>
              <a:t>致谢</a:t>
            </a:r>
          </a:p>
        </p:txBody>
      </p:sp>
      <p:sp>
        <p:nvSpPr>
          <p:cNvPr id="5" name="文本占位符 4">
            <a:extLst>
              <a:ext uri="{FF2B5EF4-FFF2-40B4-BE49-F238E27FC236}">
                <a16:creationId xmlns:a16="http://schemas.microsoft.com/office/drawing/2014/main" id="{DB8C677B-F164-31CB-D6FF-A79545D22185}"/>
              </a:ext>
            </a:extLst>
          </p:cNvPr>
          <p:cNvSpPr>
            <a:spLocks noGrp="1"/>
          </p:cNvSpPr>
          <p:nvPr>
            <p:ph type="body" sz="quarter" idx="12"/>
          </p:nvPr>
        </p:nvSpPr>
        <p:spPr/>
        <p:txBody>
          <a:bodyPr/>
          <a:lstStyle/>
          <a:p>
            <a:r>
              <a:rPr lang="en-US" altLang="zh-CN" dirty="0">
                <a:cs typeface="Arial Unicode MS" panose="020B0604020202020204" pitchFamily="34" charset="-122"/>
              </a:rPr>
              <a:t>PART 06</a:t>
            </a:r>
            <a:endParaRPr lang="zh-CN" altLang="en-US" dirty="0">
              <a:cs typeface="Arial Unicode MS" panose="020B0604020202020204" pitchFamily="34" charset="-122"/>
            </a:endParaRPr>
          </a:p>
        </p:txBody>
      </p:sp>
    </p:spTree>
    <p:extLst>
      <p:ext uri="{BB962C8B-B14F-4D97-AF65-F5344CB8AC3E}">
        <p14:creationId xmlns:p14="http://schemas.microsoft.com/office/powerpoint/2010/main" val="2343702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角 20">
            <a:extLst>
              <a:ext uri="{FF2B5EF4-FFF2-40B4-BE49-F238E27FC236}">
                <a16:creationId xmlns:a16="http://schemas.microsoft.com/office/drawing/2014/main" id="{30CA1532-C03F-42F8-9E91-0234F0CF23CF}"/>
              </a:ext>
            </a:extLst>
          </p:cNvPr>
          <p:cNvSpPr/>
          <p:nvPr/>
        </p:nvSpPr>
        <p:spPr>
          <a:xfrm>
            <a:off x="4946548" y="4991100"/>
            <a:ext cx="2298904" cy="306532"/>
          </a:xfrm>
          <a:prstGeom prst="roundRect">
            <a:avLst>
              <a:gd name="adj" fmla="val 50000"/>
            </a:avLst>
          </a:prstGeom>
          <a:solidFill>
            <a:schemeClr val="accent1"/>
          </a:solidFill>
          <a:ln w="12700" cap="flat" cmpd="sng" algn="ctr">
            <a:noFill/>
            <a:prstDash val="solid"/>
            <a:miter lim="800000"/>
          </a:ln>
          <a:effectLst/>
        </p:spPr>
        <p:txBody>
          <a:bodyPr rtlCol="0" anchor="ctr">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5" name="文本框 24">
            <a:extLst>
              <a:ext uri="{FF2B5EF4-FFF2-40B4-BE49-F238E27FC236}">
                <a16:creationId xmlns:a16="http://schemas.microsoft.com/office/drawing/2014/main" id="{E43A9687-72F3-487F-98C5-27F64E2A55D3}"/>
              </a:ext>
            </a:extLst>
          </p:cNvPr>
          <p:cNvSpPr txBox="1"/>
          <p:nvPr/>
        </p:nvSpPr>
        <p:spPr>
          <a:xfrm>
            <a:off x="958850" y="2206322"/>
            <a:ext cx="10274300" cy="2215991"/>
          </a:xfrm>
          <a:prstGeom prst="rect">
            <a:avLst/>
          </a:prstGeom>
          <a:noFill/>
        </p:spPr>
        <p:txBody>
          <a:bodyPr wrap="square">
            <a:noAutofit/>
          </a:bodyPr>
          <a:lstStyle/>
          <a:p>
            <a:pPr algn="ctr" defTabSz="457200"/>
            <a:r>
              <a:rPr lang="zh-CN" altLang="en-US" sz="1380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感谢观看</a:t>
            </a:r>
          </a:p>
        </p:txBody>
      </p:sp>
      <p:sp>
        <p:nvSpPr>
          <p:cNvPr id="46" name="文本框 45">
            <a:extLst>
              <a:ext uri="{FF2B5EF4-FFF2-40B4-BE49-F238E27FC236}">
                <a16:creationId xmlns:a16="http://schemas.microsoft.com/office/drawing/2014/main" id="{7E0A182C-B2B5-4BE4-82D7-692F7040E3C1}"/>
              </a:ext>
            </a:extLst>
          </p:cNvPr>
          <p:cNvSpPr txBox="1"/>
          <p:nvPr/>
        </p:nvSpPr>
        <p:spPr>
          <a:xfrm>
            <a:off x="4629150" y="4785177"/>
            <a:ext cx="2933700" cy="523220"/>
          </a:xfrm>
          <a:prstGeom prst="rect">
            <a:avLst/>
          </a:prstGeom>
          <a:noFill/>
        </p:spPr>
        <p:txBody>
          <a:bodyPr wrap="square">
            <a:noAutofit/>
          </a:bodyPr>
          <a:lstStyle/>
          <a:p>
            <a:pPr algn="ctr" defTabSz="457200"/>
            <a:r>
              <a:rPr lang="en-US" altLang="zh-CN" sz="280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2023</a:t>
            </a:r>
            <a:r>
              <a:rPr lang="zh-CN" altLang="en-US" sz="280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年</a:t>
            </a:r>
            <a:r>
              <a:rPr lang="en-US" altLang="zh-CN" sz="280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6</a:t>
            </a:r>
            <a:r>
              <a:rPr lang="zh-CN" altLang="en-US" sz="280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月</a:t>
            </a:r>
          </a:p>
        </p:txBody>
      </p:sp>
    </p:spTree>
    <p:custDataLst>
      <p:tags r:id="rId1"/>
    </p:custDataLst>
    <p:extLst>
      <p:ext uri="{BB962C8B-B14F-4D97-AF65-F5344CB8AC3E}">
        <p14:creationId xmlns:p14="http://schemas.microsoft.com/office/powerpoint/2010/main" val="3973880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形 11">
            <a:extLst>
              <a:ext uri="{FF2B5EF4-FFF2-40B4-BE49-F238E27FC236}">
                <a16:creationId xmlns:a16="http://schemas.microsoft.com/office/drawing/2014/main" id="{C3BB9A5D-827D-27AF-4C68-76FDAD2651F6}"/>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3" name="图形 11">
            <a:extLst>
              <a:ext uri="{FF2B5EF4-FFF2-40B4-BE49-F238E27FC236}">
                <a16:creationId xmlns:a16="http://schemas.microsoft.com/office/drawing/2014/main" id="{57C44142-80E6-E55A-95E4-4C91C75983C3}"/>
              </a:ext>
            </a:extLst>
          </p:cNvPr>
          <p:cNvSpPr/>
          <p:nvPr/>
        </p:nvSpPr>
        <p:spPr>
          <a:xfrm>
            <a:off x="200365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4" name="文本框 3">
            <a:extLst>
              <a:ext uri="{FF2B5EF4-FFF2-40B4-BE49-F238E27FC236}">
                <a16:creationId xmlns:a16="http://schemas.microsoft.com/office/drawing/2014/main" id="{FB03D904-9201-A746-C0D1-37684C005291}"/>
              </a:ext>
            </a:extLst>
          </p:cNvPr>
          <p:cNvSpPr txBox="1"/>
          <p:nvPr/>
        </p:nvSpPr>
        <p:spPr>
          <a:xfrm>
            <a:off x="340125" y="349057"/>
            <a:ext cx="1951175" cy="484300"/>
          </a:xfrm>
          <a:prstGeom prst="rect">
            <a:avLst/>
          </a:prstGeom>
          <a:noFill/>
        </p:spPr>
        <p:txBody>
          <a:bodyPr wrap="none" rtlCol="0">
            <a:noAutofit/>
          </a:bodyPr>
          <a:lstStyle/>
          <a:p>
            <a:pPr>
              <a:lnSpc>
                <a:spcPct val="90000"/>
              </a:lnSpc>
            </a:pPr>
            <a:r>
              <a:rPr lang="en-US" altLang="zh-CN" sz="2800" b="1"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项目特色</a:t>
            </a: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4E2D29D0-1DAE-6210-20C2-033911A3AA87}"/>
              </a:ext>
            </a:extLst>
          </p:cNvPr>
          <p:cNvSpPr txBox="1"/>
          <p:nvPr/>
        </p:nvSpPr>
        <p:spPr>
          <a:xfrm>
            <a:off x="2390550" y="1194991"/>
            <a:ext cx="7635240" cy="4468018"/>
          </a:xfrm>
          <a:prstGeom prst="rect">
            <a:avLst/>
          </a:prstGeom>
          <a:noFill/>
        </p:spPr>
        <p:txBody>
          <a:bodyPr wrap="square">
            <a:spAutoFit/>
          </a:bodyPr>
          <a:lstStyle/>
          <a:p>
            <a:pPr indent="306070" algn="just">
              <a:lnSpc>
                <a:spcPct val="150000"/>
              </a:lnSpc>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本项目主要是利用</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Python</a:t>
            </a: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语言对新冠疫情数据进行深入分析，以揭示疫情在不同区域和地域之间的传播模式和趋势。通过这种分析，我们将探索以下几个方面：</a:t>
            </a:r>
            <a:endParaRPr lang="en-US" altLang="zh-CN" sz="2400" b="1"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gn="just">
              <a:lnSpc>
                <a:spcPct val="150000"/>
              </a:lnSpc>
              <a:buAutoNum type="arabi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区域传播分析</a:t>
            </a:r>
            <a:endParaRPr lang="en-US" altLang="zh-CN" sz="2400" b="1"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gn="just">
              <a:lnSpc>
                <a:spcPct val="150000"/>
              </a:lnSpc>
              <a:buAutoNum type="arabicPeriod"/>
            </a:pPr>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地域传播趋势</a:t>
            </a:r>
            <a:endParaRPr lang="en-US" altLang="zh-CN" sz="2400" b="1"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gn="just">
              <a:lnSpc>
                <a:spcPct val="150000"/>
              </a:lnSpc>
              <a:buAutoNum type="arabicPeriod"/>
            </a:pPr>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风险评估与预测</a:t>
            </a:r>
            <a:endParaRPr lang="en-US" altLang="zh-CN" sz="2400" b="1"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我们将会着力于将处理过的数据进行完善的可视化以便获得最直观清晰的数据展示形式</a:t>
            </a:r>
            <a:endParaRPr lang="zh-CN" altLang="zh-CN" sz="24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17830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53E421E-12DC-FABF-5CFA-F4571D57E209}"/>
              </a:ext>
            </a:extLst>
          </p:cNvPr>
          <p:cNvSpPr>
            <a:spLocks noGrp="1"/>
          </p:cNvSpPr>
          <p:nvPr>
            <p:ph type="body" sz="quarter" idx="11"/>
          </p:nvPr>
        </p:nvSpPr>
        <p:spPr>
          <a:xfrm>
            <a:off x="5248668" y="3356426"/>
            <a:ext cx="5084052" cy="954695"/>
          </a:xfrm>
        </p:spPr>
        <p:txBody>
          <a:bodyPr/>
          <a:lstStyle/>
          <a:p>
            <a:r>
              <a:rPr lang="zh-CN" altLang="en-US" sz="54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难点及解决方案</a:t>
            </a:r>
          </a:p>
          <a:p>
            <a:endParaRPr lang="zh-CN" altLang="en-US" dirty="0"/>
          </a:p>
        </p:txBody>
      </p:sp>
      <p:sp>
        <p:nvSpPr>
          <p:cNvPr id="5" name="文本占位符 4">
            <a:extLst>
              <a:ext uri="{FF2B5EF4-FFF2-40B4-BE49-F238E27FC236}">
                <a16:creationId xmlns:a16="http://schemas.microsoft.com/office/drawing/2014/main" id="{DB8C677B-F164-31CB-D6FF-A79545D22185}"/>
              </a:ext>
            </a:extLst>
          </p:cNvPr>
          <p:cNvSpPr>
            <a:spLocks noGrp="1"/>
          </p:cNvSpPr>
          <p:nvPr>
            <p:ph type="body" sz="quarter" idx="12"/>
          </p:nvPr>
        </p:nvSpPr>
        <p:spPr/>
        <p:txBody>
          <a:bodyPr/>
          <a:lstStyle/>
          <a:p>
            <a:r>
              <a:rPr lang="en-US" altLang="zh-CN" dirty="0">
                <a:cs typeface="Arial Unicode MS" panose="020B0604020202020204" pitchFamily="34" charset="-122"/>
              </a:rPr>
              <a:t>PART 02</a:t>
            </a:r>
            <a:endParaRPr lang="zh-CN" altLang="en-US" dirty="0">
              <a:cs typeface="Arial Unicode MS" panose="020B0604020202020204" pitchFamily="34" charset="-122"/>
            </a:endParaRPr>
          </a:p>
        </p:txBody>
      </p:sp>
    </p:spTree>
    <p:extLst>
      <p:ext uri="{BB962C8B-B14F-4D97-AF65-F5344CB8AC3E}">
        <p14:creationId xmlns:p14="http://schemas.microsoft.com/office/powerpoint/2010/main" val="1905657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图形 11">
            <a:extLst>
              <a:ext uri="{FF2B5EF4-FFF2-40B4-BE49-F238E27FC236}">
                <a16:creationId xmlns:a16="http://schemas.microsoft.com/office/drawing/2014/main" id="{75B36F21-5527-6A2F-D46E-BD71A4CEEDF7}"/>
              </a:ext>
            </a:extLst>
          </p:cNvPr>
          <p:cNvSpPr/>
          <p:nvPr/>
        </p:nvSpPr>
        <p:spPr>
          <a:xfrm>
            <a:off x="108267" y="101600"/>
            <a:ext cx="463716" cy="462594"/>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chemeClr val="accent1"/>
              </a:gs>
            </a:gsLst>
            <a:lin ang="16200000" scaled="1"/>
            <a:tileRect/>
          </a:gradFill>
          <a:ln w="241" cap="flat">
            <a:noFill/>
            <a:prstDash val="solid"/>
            <a:miter/>
          </a:ln>
        </p:spPr>
        <p:txBody>
          <a:bodyPr rtlCol="0" anchor="ctr">
            <a:noAutofit/>
          </a:bodyPr>
          <a:lstStyle/>
          <a:p>
            <a:endParaRPr lang="zh-CN" altLang="en-US" sz="1400"/>
          </a:p>
        </p:txBody>
      </p:sp>
      <p:sp>
        <p:nvSpPr>
          <p:cNvPr id="5" name="图形 11">
            <a:extLst>
              <a:ext uri="{FF2B5EF4-FFF2-40B4-BE49-F238E27FC236}">
                <a16:creationId xmlns:a16="http://schemas.microsoft.com/office/drawing/2014/main" id="{7694C523-621E-442C-37FB-195A31C9F5D0}"/>
              </a:ext>
            </a:extLst>
          </p:cNvPr>
          <p:cNvSpPr/>
          <p:nvPr/>
        </p:nvSpPr>
        <p:spPr>
          <a:xfrm>
            <a:off x="3024732" y="591207"/>
            <a:ext cx="226878" cy="226329"/>
          </a:xfrm>
          <a:custGeom>
            <a:avLst/>
            <a:gdLst>
              <a:gd name="connsiteX0" fmla="*/ 127232 w 250913"/>
              <a:gd name="connsiteY0" fmla="*/ 109486 h 250306"/>
              <a:gd name="connsiteX1" fmla="*/ 92870 w 250913"/>
              <a:gd name="connsiteY1" fmla="*/ 143844 h 250306"/>
              <a:gd name="connsiteX2" fmla="*/ 58508 w 250913"/>
              <a:gd name="connsiteY2" fmla="*/ 109486 h 250306"/>
              <a:gd name="connsiteX3" fmla="*/ 92870 w 250913"/>
              <a:gd name="connsiteY3" fmla="*/ 75128 h 250306"/>
              <a:gd name="connsiteX4" fmla="*/ 127232 w 250913"/>
              <a:gd name="connsiteY4" fmla="*/ 109486 h 250306"/>
              <a:gd name="connsiteX5" fmla="*/ 176478 w 250913"/>
              <a:gd name="connsiteY5" fmla="*/ 107905 h 250306"/>
              <a:gd name="connsiteX6" fmla="*/ 158731 w 250913"/>
              <a:gd name="connsiteY6" fmla="*/ 125948 h 250306"/>
              <a:gd name="connsiteX7" fmla="*/ 176776 w 250913"/>
              <a:gd name="connsiteY7" fmla="*/ 143693 h 250306"/>
              <a:gd name="connsiteX8" fmla="*/ 194524 w 250913"/>
              <a:gd name="connsiteY8" fmla="*/ 125800 h 250306"/>
              <a:gd name="connsiteX9" fmla="*/ 176478 w 250913"/>
              <a:gd name="connsiteY9" fmla="*/ 107905 h 250306"/>
              <a:gd name="connsiteX10" fmla="*/ 132601 w 250913"/>
              <a:gd name="connsiteY10" fmla="*/ 157145 h 250306"/>
              <a:gd name="connsiteX11" fmla="*/ 110350 w 250913"/>
              <a:gd name="connsiteY11" fmla="*/ 179096 h 250306"/>
              <a:gd name="connsiteX12" fmla="*/ 132302 w 250913"/>
              <a:gd name="connsiteY12" fmla="*/ 201344 h 250306"/>
              <a:gd name="connsiteX13" fmla="*/ 154554 w 250913"/>
              <a:gd name="connsiteY13" fmla="*/ 179394 h 250306"/>
              <a:gd name="connsiteX14" fmla="*/ 154554 w 250913"/>
              <a:gd name="connsiteY14" fmla="*/ 179246 h 250306"/>
              <a:gd name="connsiteX15" fmla="*/ 132511 w 250913"/>
              <a:gd name="connsiteY15" fmla="*/ 157145 h 250306"/>
              <a:gd name="connsiteX16" fmla="*/ 132481 w 250913"/>
              <a:gd name="connsiteY16" fmla="*/ 157145 h 250306"/>
              <a:gd name="connsiteX17" fmla="*/ 160818 w 250913"/>
              <a:gd name="connsiteY17" fmla="*/ 78259 h 250306"/>
              <a:gd name="connsiteX18" fmla="*/ 154672 w 250913"/>
              <a:gd name="connsiteY18" fmla="*/ 72117 h 250306"/>
              <a:gd name="connsiteX19" fmla="*/ 148529 w 250913"/>
              <a:gd name="connsiteY19" fmla="*/ 78262 h 250306"/>
              <a:gd name="connsiteX20" fmla="*/ 154554 w 250913"/>
              <a:gd name="connsiteY20" fmla="*/ 84403 h 250306"/>
              <a:gd name="connsiteX21" fmla="*/ 160699 w 250913"/>
              <a:gd name="connsiteY21" fmla="*/ 78259 h 250306"/>
              <a:gd name="connsiteX22" fmla="*/ 80730 w 250913"/>
              <a:gd name="connsiteY22" fmla="*/ 175577 h 250306"/>
              <a:gd name="connsiteX23" fmla="*/ 73363 w 250913"/>
              <a:gd name="connsiteY23" fmla="*/ 182884 h 250306"/>
              <a:gd name="connsiteX24" fmla="*/ 80670 w 250913"/>
              <a:gd name="connsiteY24" fmla="*/ 190251 h 250306"/>
              <a:gd name="connsiteX25" fmla="*/ 88038 w 250913"/>
              <a:gd name="connsiteY25" fmla="*/ 182944 h 250306"/>
              <a:gd name="connsiteX26" fmla="*/ 88038 w 250913"/>
              <a:gd name="connsiteY26" fmla="*/ 182884 h 250306"/>
              <a:gd name="connsiteX27" fmla="*/ 80910 w 250913"/>
              <a:gd name="connsiteY27" fmla="*/ 175577 h 250306"/>
              <a:gd name="connsiteX28" fmla="*/ 80730 w 250913"/>
              <a:gd name="connsiteY28" fmla="*/ 175577 h 250306"/>
              <a:gd name="connsiteX29" fmla="*/ 105935 w 250913"/>
              <a:gd name="connsiteY29" fmla="*/ 54609 h 250306"/>
              <a:gd name="connsiteX30" fmla="*/ 110826 w 250913"/>
              <a:gd name="connsiteY30" fmla="*/ 49539 h 250306"/>
              <a:gd name="connsiteX31" fmla="*/ 105756 w 250913"/>
              <a:gd name="connsiteY31" fmla="*/ 44649 h 250306"/>
              <a:gd name="connsiteX32" fmla="*/ 100864 w 250913"/>
              <a:gd name="connsiteY32" fmla="*/ 49658 h 250306"/>
              <a:gd name="connsiteX33" fmla="*/ 105815 w 250913"/>
              <a:gd name="connsiteY33" fmla="*/ 54609 h 250306"/>
              <a:gd name="connsiteX34" fmla="*/ 105845 w 250913"/>
              <a:gd name="connsiteY34" fmla="*/ 54609 h 250306"/>
              <a:gd name="connsiteX35" fmla="*/ 240160 w 250913"/>
              <a:gd name="connsiteY35" fmla="*/ 115630 h 250306"/>
              <a:gd name="connsiteX36" fmla="*/ 250898 w 250913"/>
              <a:gd name="connsiteY36" fmla="*/ 125263 h 250306"/>
              <a:gd name="connsiteX37" fmla="*/ 241263 w 250913"/>
              <a:gd name="connsiteY37" fmla="*/ 136000 h 250306"/>
              <a:gd name="connsiteX38" fmla="*/ 240160 w 250913"/>
              <a:gd name="connsiteY38" fmla="*/ 136000 h 250306"/>
              <a:gd name="connsiteX39" fmla="*/ 229392 w 250913"/>
              <a:gd name="connsiteY39" fmla="*/ 136000 h 250306"/>
              <a:gd name="connsiteX40" fmla="*/ 221816 w 250913"/>
              <a:gd name="connsiteY40" fmla="*/ 166182 h 250306"/>
              <a:gd name="connsiteX41" fmla="*/ 234105 w 250913"/>
              <a:gd name="connsiteY41" fmla="*/ 173221 h 250306"/>
              <a:gd name="connsiteX42" fmla="*/ 234374 w 250913"/>
              <a:gd name="connsiteY42" fmla="*/ 173370 h 250306"/>
              <a:gd name="connsiteX43" fmla="*/ 237427 w 250913"/>
              <a:gd name="connsiteY43" fmla="*/ 187382 h 250306"/>
              <a:gd name="connsiteX44" fmla="*/ 224173 w 250913"/>
              <a:gd name="connsiteY44" fmla="*/ 190877 h 250306"/>
              <a:gd name="connsiteX45" fmla="*/ 223904 w 250913"/>
              <a:gd name="connsiteY45" fmla="*/ 190877 h 250306"/>
              <a:gd name="connsiteX46" fmla="*/ 212152 w 250913"/>
              <a:gd name="connsiteY46" fmla="*/ 184077 h 250306"/>
              <a:gd name="connsiteX47" fmla="*/ 190348 w 250913"/>
              <a:gd name="connsiteY47" fmla="*/ 207579 h 250306"/>
              <a:gd name="connsiteX48" fmla="*/ 198043 w 250913"/>
              <a:gd name="connsiteY48" fmla="*/ 220701 h 250306"/>
              <a:gd name="connsiteX49" fmla="*/ 194374 w 250913"/>
              <a:gd name="connsiteY49" fmla="*/ 234540 h 250306"/>
              <a:gd name="connsiteX50" fmla="*/ 180534 w 250913"/>
              <a:gd name="connsiteY50" fmla="*/ 230872 h 250306"/>
              <a:gd name="connsiteX51" fmla="*/ 173495 w 250913"/>
              <a:gd name="connsiteY51" fmla="*/ 218614 h 250306"/>
              <a:gd name="connsiteX52" fmla="*/ 134271 w 250913"/>
              <a:gd name="connsiteY52" fmla="*/ 230066 h 250306"/>
              <a:gd name="connsiteX53" fmla="*/ 134271 w 250913"/>
              <a:gd name="connsiteY53" fmla="*/ 240773 h 250306"/>
              <a:gd name="connsiteX54" fmla="*/ 123656 w 250913"/>
              <a:gd name="connsiteY54" fmla="*/ 250291 h 250306"/>
              <a:gd name="connsiteX55" fmla="*/ 114137 w 250913"/>
              <a:gd name="connsiteY55" fmla="*/ 240773 h 250306"/>
              <a:gd name="connsiteX56" fmla="*/ 114286 w 250913"/>
              <a:gd name="connsiteY56" fmla="*/ 240773 h 250306"/>
              <a:gd name="connsiteX57" fmla="*/ 114286 w 250913"/>
              <a:gd name="connsiteY57" fmla="*/ 229917 h 250306"/>
              <a:gd name="connsiteX58" fmla="*/ 76256 w 250913"/>
              <a:gd name="connsiteY58" fmla="*/ 218286 h 250306"/>
              <a:gd name="connsiteX59" fmla="*/ 68948 w 250913"/>
              <a:gd name="connsiteY59" fmla="*/ 230961 h 250306"/>
              <a:gd name="connsiteX60" fmla="*/ 55003 w 250913"/>
              <a:gd name="connsiteY60" fmla="*/ 234645 h 250306"/>
              <a:gd name="connsiteX61" fmla="*/ 51320 w 250913"/>
              <a:gd name="connsiteY61" fmla="*/ 220701 h 250306"/>
              <a:gd name="connsiteX62" fmla="*/ 59284 w 250913"/>
              <a:gd name="connsiteY62" fmla="*/ 206833 h 250306"/>
              <a:gd name="connsiteX63" fmla="*/ 37867 w 250913"/>
              <a:gd name="connsiteY63" fmla="*/ 182973 h 250306"/>
              <a:gd name="connsiteX64" fmla="*/ 26115 w 250913"/>
              <a:gd name="connsiteY64" fmla="*/ 189952 h 250306"/>
              <a:gd name="connsiteX65" fmla="*/ 12102 w 250913"/>
              <a:gd name="connsiteY65" fmla="*/ 186899 h 250306"/>
              <a:gd name="connsiteX66" fmla="*/ 15155 w 250913"/>
              <a:gd name="connsiteY66" fmla="*/ 172888 h 250306"/>
              <a:gd name="connsiteX67" fmla="*/ 15914 w 250913"/>
              <a:gd name="connsiteY67" fmla="*/ 172445 h 250306"/>
              <a:gd name="connsiteX68" fmla="*/ 28322 w 250913"/>
              <a:gd name="connsiteY68" fmla="*/ 165258 h 250306"/>
              <a:gd name="connsiteX69" fmla="*/ 21134 w 250913"/>
              <a:gd name="connsiteY69" fmla="*/ 135731 h 250306"/>
              <a:gd name="connsiteX70" fmla="*/ 9650 w 250913"/>
              <a:gd name="connsiteY70" fmla="*/ 135731 h 250306"/>
              <a:gd name="connsiteX71" fmla="*/ 15 w 250913"/>
              <a:gd name="connsiteY71" fmla="*/ 124995 h 250306"/>
              <a:gd name="connsiteX72" fmla="*/ 9650 w 250913"/>
              <a:gd name="connsiteY72" fmla="*/ 115361 h 250306"/>
              <a:gd name="connsiteX73" fmla="*/ 21014 w 250913"/>
              <a:gd name="connsiteY73" fmla="*/ 115361 h 250306"/>
              <a:gd name="connsiteX74" fmla="*/ 29635 w 250913"/>
              <a:gd name="connsiteY74" fmla="*/ 83091 h 250306"/>
              <a:gd name="connsiteX75" fmla="*/ 18390 w 250913"/>
              <a:gd name="connsiteY75" fmla="*/ 76560 h 250306"/>
              <a:gd name="connsiteX76" fmla="*/ 14135 w 250913"/>
              <a:gd name="connsiteY76" fmla="*/ 62864 h 250306"/>
              <a:gd name="connsiteX77" fmla="*/ 27832 w 250913"/>
              <a:gd name="connsiteY77" fmla="*/ 58610 h 250306"/>
              <a:gd name="connsiteX78" fmla="*/ 28591 w 250913"/>
              <a:gd name="connsiteY78" fmla="*/ 59053 h 250306"/>
              <a:gd name="connsiteX79" fmla="*/ 39687 w 250913"/>
              <a:gd name="connsiteY79" fmla="*/ 65614 h 250306"/>
              <a:gd name="connsiteX80" fmla="*/ 64772 w 250913"/>
              <a:gd name="connsiteY80" fmla="*/ 40531 h 250306"/>
              <a:gd name="connsiteX81" fmla="*/ 57971 w 250913"/>
              <a:gd name="connsiteY81" fmla="*/ 28900 h 250306"/>
              <a:gd name="connsiteX82" fmla="*/ 61025 w 250913"/>
              <a:gd name="connsiteY82" fmla="*/ 14888 h 250306"/>
              <a:gd name="connsiteX83" fmla="*/ 75038 w 250913"/>
              <a:gd name="connsiteY83" fmla="*/ 17941 h 250306"/>
              <a:gd name="connsiteX84" fmla="*/ 75480 w 250913"/>
              <a:gd name="connsiteY84" fmla="*/ 18700 h 250306"/>
              <a:gd name="connsiteX85" fmla="*/ 82281 w 250913"/>
              <a:gd name="connsiteY85" fmla="*/ 30451 h 250306"/>
              <a:gd name="connsiteX86" fmla="*/ 114018 w 250913"/>
              <a:gd name="connsiteY86" fmla="*/ 21682 h 250306"/>
              <a:gd name="connsiteX87" fmla="*/ 114018 w 250913"/>
              <a:gd name="connsiteY87" fmla="*/ 10200 h 250306"/>
              <a:gd name="connsiteX88" fmla="*/ 124219 w 250913"/>
              <a:gd name="connsiteY88" fmla="*/ 0 h 250306"/>
              <a:gd name="connsiteX89" fmla="*/ 134420 w 250913"/>
              <a:gd name="connsiteY89" fmla="*/ 10200 h 250306"/>
              <a:gd name="connsiteX90" fmla="*/ 134420 w 250913"/>
              <a:gd name="connsiteY90" fmla="*/ 21563 h 250306"/>
              <a:gd name="connsiteX91" fmla="*/ 168394 w 250913"/>
              <a:gd name="connsiteY91" fmla="*/ 30510 h 250306"/>
              <a:gd name="connsiteX92" fmla="*/ 175046 w 250913"/>
              <a:gd name="connsiteY92" fmla="*/ 18879 h 250306"/>
              <a:gd name="connsiteX93" fmla="*/ 175046 w 250913"/>
              <a:gd name="connsiteY93" fmla="*/ 18610 h 250306"/>
              <a:gd name="connsiteX94" fmla="*/ 188743 w 250913"/>
              <a:gd name="connsiteY94" fmla="*/ 14357 h 250306"/>
              <a:gd name="connsiteX95" fmla="*/ 192997 w 250913"/>
              <a:gd name="connsiteY95" fmla="*/ 28052 h 250306"/>
              <a:gd name="connsiteX96" fmla="*/ 192555 w 250913"/>
              <a:gd name="connsiteY96" fmla="*/ 28811 h 250306"/>
              <a:gd name="connsiteX97" fmla="*/ 185784 w 250913"/>
              <a:gd name="connsiteY97" fmla="*/ 40561 h 250306"/>
              <a:gd name="connsiteX98" fmla="*/ 211257 w 250913"/>
              <a:gd name="connsiteY98" fmla="*/ 66419 h 250306"/>
              <a:gd name="connsiteX99" fmla="*/ 224053 w 250913"/>
              <a:gd name="connsiteY99" fmla="*/ 59053 h 250306"/>
              <a:gd name="connsiteX100" fmla="*/ 224292 w 250913"/>
              <a:gd name="connsiteY100" fmla="*/ 59053 h 250306"/>
              <a:gd name="connsiteX101" fmla="*/ 238132 w 250913"/>
              <a:gd name="connsiteY101" fmla="*/ 62691 h 250306"/>
              <a:gd name="connsiteX102" fmla="*/ 234493 w 250913"/>
              <a:gd name="connsiteY102" fmla="*/ 76530 h 250306"/>
              <a:gd name="connsiteX103" fmla="*/ 234225 w 250913"/>
              <a:gd name="connsiteY103" fmla="*/ 76679 h 250306"/>
              <a:gd name="connsiteX104" fmla="*/ 221160 w 250913"/>
              <a:gd name="connsiteY104" fmla="*/ 84254 h 250306"/>
              <a:gd name="connsiteX105" fmla="*/ 229273 w 250913"/>
              <a:gd name="connsiteY105" fmla="*/ 115600 h 250306"/>
              <a:gd name="connsiteX106" fmla="*/ 125263 w 250913"/>
              <a:gd name="connsiteY106" fmla="*/ 218703 h 250306"/>
              <a:gd name="connsiteX107" fmla="*/ 218142 w 250913"/>
              <a:gd name="connsiteY107" fmla="*/ 125884 h 250306"/>
              <a:gd name="connsiteX108" fmla="*/ 125312 w 250913"/>
              <a:gd name="connsiteY108" fmla="*/ 33016 h 250306"/>
              <a:gd name="connsiteX109" fmla="*/ 48576 w 250913"/>
              <a:gd name="connsiteY109" fmla="*/ 73547 h 250306"/>
              <a:gd name="connsiteX110" fmla="*/ 41506 w 250913"/>
              <a:gd name="connsiteY110" fmla="*/ 85835 h 250306"/>
              <a:gd name="connsiteX111" fmla="*/ 85568 w 250913"/>
              <a:gd name="connsiteY111" fmla="*/ 209703 h 250306"/>
              <a:gd name="connsiteX112" fmla="*/ 125263 w 250913"/>
              <a:gd name="connsiteY112" fmla="*/ 218703 h 25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50913" h="250306">
                <a:moveTo>
                  <a:pt x="127232" y="109486"/>
                </a:moveTo>
                <a:cubicBezTo>
                  <a:pt x="127232" y="128461"/>
                  <a:pt x="111847" y="143844"/>
                  <a:pt x="92870" y="143844"/>
                </a:cubicBezTo>
                <a:cubicBezTo>
                  <a:pt x="73892" y="143844"/>
                  <a:pt x="58508" y="128461"/>
                  <a:pt x="58508" y="109486"/>
                </a:cubicBezTo>
                <a:cubicBezTo>
                  <a:pt x="58508" y="90511"/>
                  <a:pt x="73892" y="75128"/>
                  <a:pt x="92870" y="75128"/>
                </a:cubicBezTo>
                <a:cubicBezTo>
                  <a:pt x="111834" y="75161"/>
                  <a:pt x="127199" y="90524"/>
                  <a:pt x="127232" y="109486"/>
                </a:cubicBezTo>
                <a:close/>
                <a:moveTo>
                  <a:pt x="176478" y="107905"/>
                </a:moveTo>
                <a:cubicBezTo>
                  <a:pt x="166594" y="107987"/>
                  <a:pt x="158648" y="116066"/>
                  <a:pt x="158731" y="125948"/>
                </a:cubicBezTo>
                <a:cubicBezTo>
                  <a:pt x="158813" y="135831"/>
                  <a:pt x="166892" y="143776"/>
                  <a:pt x="176776" y="143693"/>
                </a:cubicBezTo>
                <a:cubicBezTo>
                  <a:pt x="186601" y="143611"/>
                  <a:pt x="194523" y="135625"/>
                  <a:pt x="194524" y="125800"/>
                </a:cubicBezTo>
                <a:cubicBezTo>
                  <a:pt x="194426" y="115900"/>
                  <a:pt x="186380" y="107921"/>
                  <a:pt x="176478" y="107905"/>
                </a:cubicBezTo>
                <a:close/>
                <a:moveTo>
                  <a:pt x="132601" y="157145"/>
                </a:moveTo>
                <a:cubicBezTo>
                  <a:pt x="120394" y="157063"/>
                  <a:pt x="110432" y="166891"/>
                  <a:pt x="110350" y="179096"/>
                </a:cubicBezTo>
                <a:cubicBezTo>
                  <a:pt x="110267" y="191301"/>
                  <a:pt x="120096" y="201262"/>
                  <a:pt x="132302" y="201344"/>
                </a:cubicBezTo>
                <a:cubicBezTo>
                  <a:pt x="144509" y="201427"/>
                  <a:pt x="154471" y="191599"/>
                  <a:pt x="154554" y="179394"/>
                </a:cubicBezTo>
                <a:cubicBezTo>
                  <a:pt x="154554" y="179345"/>
                  <a:pt x="154554" y="179295"/>
                  <a:pt x="154554" y="179246"/>
                </a:cubicBezTo>
                <a:cubicBezTo>
                  <a:pt x="154571" y="167057"/>
                  <a:pt x="144702" y="157162"/>
                  <a:pt x="132511" y="157145"/>
                </a:cubicBezTo>
                <a:cubicBezTo>
                  <a:pt x="132501" y="157145"/>
                  <a:pt x="132491" y="157145"/>
                  <a:pt x="132481" y="157145"/>
                </a:cubicBezTo>
                <a:close/>
                <a:moveTo>
                  <a:pt x="160818" y="78259"/>
                </a:moveTo>
                <a:cubicBezTo>
                  <a:pt x="160817" y="74866"/>
                  <a:pt x="158066" y="72116"/>
                  <a:pt x="154672" y="72117"/>
                </a:cubicBezTo>
                <a:cubicBezTo>
                  <a:pt x="151279" y="72117"/>
                  <a:pt x="148528" y="74869"/>
                  <a:pt x="148529" y="78262"/>
                </a:cubicBezTo>
                <a:cubicBezTo>
                  <a:pt x="148530" y="81608"/>
                  <a:pt x="151208" y="84338"/>
                  <a:pt x="154554" y="84403"/>
                </a:cubicBezTo>
                <a:cubicBezTo>
                  <a:pt x="157948" y="84403"/>
                  <a:pt x="160699" y="81653"/>
                  <a:pt x="160699" y="78259"/>
                </a:cubicBezTo>
                <a:close/>
                <a:moveTo>
                  <a:pt x="80730" y="175577"/>
                </a:moveTo>
                <a:cubicBezTo>
                  <a:pt x="76678" y="175561"/>
                  <a:pt x="73379" y="178832"/>
                  <a:pt x="73363" y="182884"/>
                </a:cubicBezTo>
                <a:cubicBezTo>
                  <a:pt x="73346" y="186936"/>
                  <a:pt x="76618" y="190234"/>
                  <a:pt x="80670" y="190251"/>
                </a:cubicBezTo>
                <a:cubicBezTo>
                  <a:pt x="84723" y="190267"/>
                  <a:pt x="88021" y="186995"/>
                  <a:pt x="88038" y="182944"/>
                </a:cubicBezTo>
                <a:cubicBezTo>
                  <a:pt x="88038" y="182924"/>
                  <a:pt x="88038" y="182904"/>
                  <a:pt x="88038" y="182884"/>
                </a:cubicBezTo>
                <a:cubicBezTo>
                  <a:pt x="88088" y="178898"/>
                  <a:pt x="84896" y="175627"/>
                  <a:pt x="80910" y="175577"/>
                </a:cubicBezTo>
                <a:cubicBezTo>
                  <a:pt x="80850" y="175576"/>
                  <a:pt x="80790" y="175576"/>
                  <a:pt x="80730" y="175577"/>
                </a:cubicBezTo>
                <a:close/>
                <a:moveTo>
                  <a:pt x="105935" y="54609"/>
                </a:moveTo>
                <a:cubicBezTo>
                  <a:pt x="108685" y="54559"/>
                  <a:pt x="110875" y="52290"/>
                  <a:pt x="110826" y="49539"/>
                </a:cubicBezTo>
                <a:cubicBezTo>
                  <a:pt x="110776" y="46789"/>
                  <a:pt x="108506" y="44599"/>
                  <a:pt x="105756" y="44649"/>
                </a:cubicBezTo>
                <a:cubicBezTo>
                  <a:pt x="103028" y="44698"/>
                  <a:pt x="100848" y="46931"/>
                  <a:pt x="100864" y="49658"/>
                </a:cubicBezTo>
                <a:cubicBezTo>
                  <a:pt x="100864" y="52392"/>
                  <a:pt x="103081" y="54609"/>
                  <a:pt x="105815" y="54609"/>
                </a:cubicBezTo>
                <a:cubicBezTo>
                  <a:pt x="105825" y="54609"/>
                  <a:pt x="105835" y="54609"/>
                  <a:pt x="105845" y="54609"/>
                </a:cubicBezTo>
                <a:close/>
                <a:moveTo>
                  <a:pt x="240160" y="115630"/>
                </a:moveTo>
                <a:cubicBezTo>
                  <a:pt x="245786" y="115325"/>
                  <a:pt x="250593" y="119638"/>
                  <a:pt x="250898" y="125263"/>
                </a:cubicBezTo>
                <a:cubicBezTo>
                  <a:pt x="251201" y="130889"/>
                  <a:pt x="246889" y="135695"/>
                  <a:pt x="241263" y="136000"/>
                </a:cubicBezTo>
                <a:cubicBezTo>
                  <a:pt x="240896" y="136020"/>
                  <a:pt x="240528" y="136020"/>
                  <a:pt x="240160" y="136000"/>
                </a:cubicBezTo>
                <a:lnTo>
                  <a:pt x="229392" y="136000"/>
                </a:lnTo>
                <a:cubicBezTo>
                  <a:pt x="228422" y="146388"/>
                  <a:pt x="225867" y="156567"/>
                  <a:pt x="221816" y="166182"/>
                </a:cubicBezTo>
                <a:lnTo>
                  <a:pt x="234105" y="173221"/>
                </a:lnTo>
                <a:lnTo>
                  <a:pt x="234374" y="173370"/>
                </a:lnTo>
                <a:cubicBezTo>
                  <a:pt x="239087" y="176396"/>
                  <a:pt x="240454" y="182670"/>
                  <a:pt x="237427" y="187382"/>
                </a:cubicBezTo>
                <a:cubicBezTo>
                  <a:pt x="234584" y="191808"/>
                  <a:pt x="228829" y="193326"/>
                  <a:pt x="224173" y="190877"/>
                </a:cubicBezTo>
                <a:lnTo>
                  <a:pt x="223904" y="190877"/>
                </a:lnTo>
                <a:lnTo>
                  <a:pt x="212152" y="184077"/>
                </a:lnTo>
                <a:cubicBezTo>
                  <a:pt x="206154" y="193000"/>
                  <a:pt x="198797" y="200929"/>
                  <a:pt x="190348" y="207579"/>
                </a:cubicBezTo>
                <a:lnTo>
                  <a:pt x="198043" y="220701"/>
                </a:lnTo>
                <a:cubicBezTo>
                  <a:pt x="200852" y="225536"/>
                  <a:pt x="199210" y="231732"/>
                  <a:pt x="194374" y="234540"/>
                </a:cubicBezTo>
                <a:cubicBezTo>
                  <a:pt x="189539" y="237349"/>
                  <a:pt x="183343" y="235706"/>
                  <a:pt x="180534" y="230872"/>
                </a:cubicBezTo>
                <a:lnTo>
                  <a:pt x="173495" y="218614"/>
                </a:lnTo>
                <a:cubicBezTo>
                  <a:pt x="161324" y="225032"/>
                  <a:pt x="147983" y="228927"/>
                  <a:pt x="134271" y="230066"/>
                </a:cubicBezTo>
                <a:lnTo>
                  <a:pt x="134271" y="240773"/>
                </a:lnTo>
                <a:cubicBezTo>
                  <a:pt x="133968" y="246331"/>
                  <a:pt x="129216" y="250594"/>
                  <a:pt x="123656" y="250291"/>
                </a:cubicBezTo>
                <a:cubicBezTo>
                  <a:pt x="118519" y="250010"/>
                  <a:pt x="114417" y="245909"/>
                  <a:pt x="114137" y="240773"/>
                </a:cubicBezTo>
                <a:lnTo>
                  <a:pt x="114286" y="240773"/>
                </a:lnTo>
                <a:lnTo>
                  <a:pt x="114286" y="229917"/>
                </a:lnTo>
                <a:cubicBezTo>
                  <a:pt x="100979" y="228523"/>
                  <a:pt x="88066" y="224573"/>
                  <a:pt x="76256" y="218286"/>
                </a:cubicBezTo>
                <a:lnTo>
                  <a:pt x="68948" y="230961"/>
                </a:lnTo>
                <a:cubicBezTo>
                  <a:pt x="66115" y="235829"/>
                  <a:pt x="59871" y="237478"/>
                  <a:pt x="55003" y="234645"/>
                </a:cubicBezTo>
                <a:cubicBezTo>
                  <a:pt x="50136" y="231811"/>
                  <a:pt x="48486" y="225569"/>
                  <a:pt x="51320" y="220701"/>
                </a:cubicBezTo>
                <a:lnTo>
                  <a:pt x="59284" y="206833"/>
                </a:lnTo>
                <a:cubicBezTo>
                  <a:pt x="50973" y="200015"/>
                  <a:pt x="43751" y="191970"/>
                  <a:pt x="37867" y="182973"/>
                </a:cubicBezTo>
                <a:lnTo>
                  <a:pt x="26115" y="189952"/>
                </a:lnTo>
                <a:cubicBezTo>
                  <a:pt x="21402" y="192979"/>
                  <a:pt x="15128" y="191612"/>
                  <a:pt x="12102" y="186899"/>
                </a:cubicBezTo>
                <a:cubicBezTo>
                  <a:pt x="9075" y="182187"/>
                  <a:pt x="10442" y="175914"/>
                  <a:pt x="15155" y="172888"/>
                </a:cubicBezTo>
                <a:cubicBezTo>
                  <a:pt x="15401" y="172729"/>
                  <a:pt x="15655" y="172582"/>
                  <a:pt x="15914" y="172445"/>
                </a:cubicBezTo>
                <a:lnTo>
                  <a:pt x="28322" y="165258"/>
                </a:lnTo>
                <a:cubicBezTo>
                  <a:pt x="24451" y="155834"/>
                  <a:pt x="22027" y="145880"/>
                  <a:pt x="21134" y="135731"/>
                </a:cubicBezTo>
                <a:lnTo>
                  <a:pt x="9650" y="135731"/>
                </a:lnTo>
                <a:cubicBezTo>
                  <a:pt x="4024" y="135427"/>
                  <a:pt x="-289" y="130620"/>
                  <a:pt x="15" y="124995"/>
                </a:cubicBezTo>
                <a:cubicBezTo>
                  <a:pt x="297" y="119795"/>
                  <a:pt x="4450" y="115643"/>
                  <a:pt x="9650" y="115361"/>
                </a:cubicBezTo>
                <a:lnTo>
                  <a:pt x="21014" y="115361"/>
                </a:lnTo>
                <a:cubicBezTo>
                  <a:pt x="22103" y="104206"/>
                  <a:pt x="25015" y="93304"/>
                  <a:pt x="29635" y="83091"/>
                </a:cubicBezTo>
                <a:lnTo>
                  <a:pt x="18390" y="76560"/>
                </a:lnTo>
                <a:cubicBezTo>
                  <a:pt x="13433" y="73952"/>
                  <a:pt x="11528" y="67821"/>
                  <a:pt x="14135" y="62864"/>
                </a:cubicBezTo>
                <a:cubicBezTo>
                  <a:pt x="16743" y="57908"/>
                  <a:pt x="22875" y="56003"/>
                  <a:pt x="27832" y="58610"/>
                </a:cubicBezTo>
                <a:cubicBezTo>
                  <a:pt x="28091" y="58747"/>
                  <a:pt x="28344" y="58894"/>
                  <a:pt x="28591" y="59053"/>
                </a:cubicBezTo>
                <a:lnTo>
                  <a:pt x="39687" y="65614"/>
                </a:lnTo>
                <a:cubicBezTo>
                  <a:pt x="46547" y="55876"/>
                  <a:pt x="55033" y="47391"/>
                  <a:pt x="64772" y="40531"/>
                </a:cubicBezTo>
                <a:lnTo>
                  <a:pt x="57971" y="28900"/>
                </a:lnTo>
                <a:cubicBezTo>
                  <a:pt x="54945" y="24188"/>
                  <a:pt x="56312" y="17914"/>
                  <a:pt x="61025" y="14888"/>
                </a:cubicBezTo>
                <a:cubicBezTo>
                  <a:pt x="65738" y="11862"/>
                  <a:pt x="72012" y="13229"/>
                  <a:pt x="75038" y="17941"/>
                </a:cubicBezTo>
                <a:cubicBezTo>
                  <a:pt x="75196" y="18188"/>
                  <a:pt x="75344" y="18441"/>
                  <a:pt x="75480" y="18700"/>
                </a:cubicBezTo>
                <a:lnTo>
                  <a:pt x="82281" y="30451"/>
                </a:lnTo>
                <a:cubicBezTo>
                  <a:pt x="92324" y="25853"/>
                  <a:pt x="103039" y="22893"/>
                  <a:pt x="114018" y="21682"/>
                </a:cubicBezTo>
                <a:lnTo>
                  <a:pt x="114018" y="10200"/>
                </a:lnTo>
                <a:cubicBezTo>
                  <a:pt x="114018" y="4567"/>
                  <a:pt x="118585" y="0"/>
                  <a:pt x="124219" y="0"/>
                </a:cubicBezTo>
                <a:cubicBezTo>
                  <a:pt x="129853" y="0"/>
                  <a:pt x="134420" y="4567"/>
                  <a:pt x="134420" y="10200"/>
                </a:cubicBezTo>
                <a:lnTo>
                  <a:pt x="134420" y="21563"/>
                </a:lnTo>
                <a:cubicBezTo>
                  <a:pt x="146175" y="22575"/>
                  <a:pt x="157667" y="25601"/>
                  <a:pt x="168394" y="30510"/>
                </a:cubicBezTo>
                <a:lnTo>
                  <a:pt x="175046" y="18879"/>
                </a:lnTo>
                <a:cubicBezTo>
                  <a:pt x="175016" y="18792"/>
                  <a:pt x="175016" y="18698"/>
                  <a:pt x="175046" y="18610"/>
                </a:cubicBezTo>
                <a:cubicBezTo>
                  <a:pt x="177653" y="13654"/>
                  <a:pt x="183786" y="11749"/>
                  <a:pt x="188743" y="14357"/>
                </a:cubicBezTo>
                <a:cubicBezTo>
                  <a:pt x="193700" y="16964"/>
                  <a:pt x="195605" y="23095"/>
                  <a:pt x="192997" y="28052"/>
                </a:cubicBezTo>
                <a:cubicBezTo>
                  <a:pt x="192861" y="28311"/>
                  <a:pt x="192713" y="28564"/>
                  <a:pt x="192555" y="28811"/>
                </a:cubicBezTo>
                <a:lnTo>
                  <a:pt x="185784" y="40561"/>
                </a:lnTo>
                <a:cubicBezTo>
                  <a:pt x="195727" y="47619"/>
                  <a:pt x="204349" y="56372"/>
                  <a:pt x="211257" y="66419"/>
                </a:cubicBezTo>
                <a:lnTo>
                  <a:pt x="224053" y="59053"/>
                </a:lnTo>
                <a:cubicBezTo>
                  <a:pt x="224131" y="59029"/>
                  <a:pt x="224214" y="59029"/>
                  <a:pt x="224292" y="59053"/>
                </a:cubicBezTo>
                <a:cubicBezTo>
                  <a:pt x="229119" y="56236"/>
                  <a:pt x="235315" y="57865"/>
                  <a:pt x="238132" y="62691"/>
                </a:cubicBezTo>
                <a:cubicBezTo>
                  <a:pt x="240949" y="67517"/>
                  <a:pt x="239320" y="73713"/>
                  <a:pt x="234493" y="76530"/>
                </a:cubicBezTo>
                <a:lnTo>
                  <a:pt x="234225" y="76679"/>
                </a:lnTo>
                <a:lnTo>
                  <a:pt x="221160" y="84254"/>
                </a:lnTo>
                <a:cubicBezTo>
                  <a:pt x="225489" y="94214"/>
                  <a:pt x="228226" y="104791"/>
                  <a:pt x="229273" y="115600"/>
                </a:cubicBezTo>
                <a:close/>
                <a:moveTo>
                  <a:pt x="125263" y="218703"/>
                </a:moveTo>
                <a:cubicBezTo>
                  <a:pt x="176545" y="218717"/>
                  <a:pt x="218128" y="177160"/>
                  <a:pt x="218142" y="125884"/>
                </a:cubicBezTo>
                <a:cubicBezTo>
                  <a:pt x="218156" y="74608"/>
                  <a:pt x="176594" y="33029"/>
                  <a:pt x="125312" y="33016"/>
                </a:cubicBezTo>
                <a:cubicBezTo>
                  <a:pt x="94604" y="33008"/>
                  <a:pt x="65878" y="48180"/>
                  <a:pt x="48576" y="73547"/>
                </a:cubicBezTo>
                <a:lnTo>
                  <a:pt x="41506" y="85835"/>
                </a:lnTo>
                <a:cubicBezTo>
                  <a:pt x="19465" y="132206"/>
                  <a:pt x="39192" y="187664"/>
                  <a:pt x="85568" y="209703"/>
                </a:cubicBezTo>
                <a:cubicBezTo>
                  <a:pt x="97973" y="215598"/>
                  <a:pt x="111529" y="218671"/>
                  <a:pt x="125263" y="218703"/>
                </a:cubicBezTo>
                <a:close/>
              </a:path>
            </a:pathLst>
          </a:custGeom>
          <a:gradFill flip="none" rotWithShape="1">
            <a:gsLst>
              <a:gs pos="0">
                <a:schemeClr val="bg2">
                  <a:lumMod val="75000"/>
                </a:schemeClr>
              </a:gs>
              <a:gs pos="100000">
                <a:srgbClr val="FF0000"/>
              </a:gs>
            </a:gsLst>
            <a:lin ang="16200000" scaled="1"/>
            <a:tileRect/>
          </a:gradFill>
          <a:ln w="241" cap="flat">
            <a:noFill/>
            <a:prstDash val="solid"/>
            <a:miter/>
          </a:ln>
        </p:spPr>
        <p:txBody>
          <a:bodyPr rtlCol="0" anchor="ctr">
            <a:noAutofit/>
          </a:bodyPr>
          <a:lstStyle/>
          <a:p>
            <a:endParaRPr lang="zh-CN" altLang="en-US" sz="1400"/>
          </a:p>
        </p:txBody>
      </p:sp>
      <p:sp>
        <p:nvSpPr>
          <p:cNvPr id="6" name="文本框 5">
            <a:extLst>
              <a:ext uri="{FF2B5EF4-FFF2-40B4-BE49-F238E27FC236}">
                <a16:creationId xmlns:a16="http://schemas.microsoft.com/office/drawing/2014/main" id="{DE61D93C-31D4-EB90-56C0-508EE4F7BA74}"/>
              </a:ext>
            </a:extLst>
          </p:cNvPr>
          <p:cNvSpPr txBox="1"/>
          <p:nvPr/>
        </p:nvSpPr>
        <p:spPr>
          <a:xfrm>
            <a:off x="431565" y="322044"/>
            <a:ext cx="1951175" cy="484300"/>
          </a:xfrm>
          <a:prstGeom prst="rect">
            <a:avLst/>
          </a:prstGeom>
          <a:noFill/>
        </p:spPr>
        <p:txBody>
          <a:bodyPr wrap="none" rtlCol="0">
            <a:noAutofit/>
          </a:bodyPr>
          <a:lstStyle/>
          <a:p>
            <a:pPr>
              <a:lnSpc>
                <a:spcPct val="90000"/>
              </a:lnSpc>
            </a:pPr>
            <a:r>
              <a:rPr lang="zh-CN" altLang="en-US" sz="2800" b="1" kern="100" dirty="0">
                <a:latin typeface="等线" panose="02010600030101010101" pitchFamily="2" charset="-122"/>
                <a:ea typeface="等线" panose="02010600030101010101" pitchFamily="2" charset="-122"/>
                <a:cs typeface="Times New Roman" panose="02020603050405020304" pitchFamily="18" charset="0"/>
              </a:rPr>
              <a:t>难点及解决方案</a:t>
            </a:r>
          </a:p>
          <a:p>
            <a:pPr>
              <a:lnSpc>
                <a:spcPct val="90000"/>
              </a:lnSpc>
            </a:pPr>
            <a:endParaRPr lang="en-US" altLang="zh-CN" sz="2800" b="1"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 name="文本框 2">
            <a:extLst>
              <a:ext uri="{FF2B5EF4-FFF2-40B4-BE49-F238E27FC236}">
                <a16:creationId xmlns:a16="http://schemas.microsoft.com/office/drawing/2014/main" id="{426E2F20-3789-40C2-70CE-4F9009A3806A}"/>
              </a:ext>
            </a:extLst>
          </p:cNvPr>
          <p:cNvSpPr txBox="1"/>
          <p:nvPr/>
        </p:nvSpPr>
        <p:spPr>
          <a:xfrm>
            <a:off x="1004263" y="1642757"/>
            <a:ext cx="9300078" cy="1569660"/>
          </a:xfrm>
          <a:prstGeom prst="rect">
            <a:avLst/>
          </a:prstGeom>
          <a:noFill/>
        </p:spPr>
        <p:txBody>
          <a:bodyPr wrap="square">
            <a:spAutoFit/>
          </a:bodyPr>
          <a:lstStyle/>
          <a:p>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数据质量问题：原始数据可能存在缺失值、异常值和不一致的问题，这可能影响到分析结果的准确性。解决方法是使用数据清洗技术，例如填补缺失值、处理异常值和进行数据验证，以确保数据的质量和准确性。</a:t>
            </a:r>
          </a:p>
        </p:txBody>
      </p:sp>
      <p:sp>
        <p:nvSpPr>
          <p:cNvPr id="8" name="文本框 7">
            <a:extLst>
              <a:ext uri="{FF2B5EF4-FFF2-40B4-BE49-F238E27FC236}">
                <a16:creationId xmlns:a16="http://schemas.microsoft.com/office/drawing/2014/main" id="{54F4FBA3-2B00-B050-C121-FBD2270B64B8}"/>
              </a:ext>
            </a:extLst>
          </p:cNvPr>
          <p:cNvSpPr txBox="1"/>
          <p:nvPr/>
        </p:nvSpPr>
        <p:spPr>
          <a:xfrm>
            <a:off x="1004263" y="3645583"/>
            <a:ext cx="9388365" cy="1569660"/>
          </a:xfrm>
          <a:prstGeom prst="rect">
            <a:avLst/>
          </a:prstGeom>
          <a:noFill/>
        </p:spPr>
        <p:txBody>
          <a:bodyPr wrap="square">
            <a:spAutoFit/>
          </a:bodyPr>
          <a:lstStyle/>
          <a:p>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可视化呈现：将数据可视化为易于理解和传达的图表和图形也是一个挑战。解决方法是选择合适的可视化工具和技术，根据数据的特点和要传达的信息设计合适的图表类型和可视化效果，同时注意图表的标签、标题和颜色选择，以确保清晰、准确地传达数据的含义。</a:t>
            </a:r>
          </a:p>
        </p:txBody>
      </p:sp>
    </p:spTree>
    <p:extLst>
      <p:ext uri="{BB962C8B-B14F-4D97-AF65-F5344CB8AC3E}">
        <p14:creationId xmlns:p14="http://schemas.microsoft.com/office/powerpoint/2010/main" val="4240333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53E421E-12DC-FABF-5CFA-F4571D57E209}"/>
              </a:ext>
            </a:extLst>
          </p:cNvPr>
          <p:cNvSpPr>
            <a:spLocks noGrp="1"/>
          </p:cNvSpPr>
          <p:nvPr>
            <p:ph type="body" sz="quarter" idx="11"/>
          </p:nvPr>
        </p:nvSpPr>
        <p:spPr>
          <a:xfrm>
            <a:off x="5248668" y="3356426"/>
            <a:ext cx="5137392" cy="954695"/>
          </a:xfrm>
        </p:spPr>
        <p:txBody>
          <a:bodyPr/>
          <a:lstStyle/>
          <a:p>
            <a:pPr>
              <a:defRPr/>
            </a:pPr>
            <a:r>
              <a:rPr lang="zh-CN" altLang="en-US" sz="5400" kern="0" dirty="0">
                <a:latin typeface="阿里巴巴普惠体 B" panose="00020600040101010101" pitchFamily="18" charset="-122"/>
                <a:ea typeface="阿里巴巴普惠体 B" panose="00020600040101010101" pitchFamily="18" charset="-122"/>
                <a:cs typeface="阿里巴巴普惠体 B" panose="00020600040101010101" pitchFamily="18" charset="-122"/>
              </a:rPr>
              <a:t>项目流程及依据</a:t>
            </a:r>
          </a:p>
        </p:txBody>
      </p:sp>
      <p:sp>
        <p:nvSpPr>
          <p:cNvPr id="5" name="文本占位符 4">
            <a:extLst>
              <a:ext uri="{FF2B5EF4-FFF2-40B4-BE49-F238E27FC236}">
                <a16:creationId xmlns:a16="http://schemas.microsoft.com/office/drawing/2014/main" id="{DB8C677B-F164-31CB-D6FF-A79545D22185}"/>
              </a:ext>
            </a:extLst>
          </p:cNvPr>
          <p:cNvSpPr>
            <a:spLocks noGrp="1"/>
          </p:cNvSpPr>
          <p:nvPr>
            <p:ph type="body" sz="quarter" idx="12"/>
          </p:nvPr>
        </p:nvSpPr>
        <p:spPr/>
        <p:txBody>
          <a:bodyPr/>
          <a:lstStyle/>
          <a:p>
            <a:r>
              <a:rPr lang="en-US" altLang="zh-CN" dirty="0">
                <a:cs typeface="Arial Unicode MS" panose="020B0604020202020204" pitchFamily="34" charset="-122"/>
              </a:rPr>
              <a:t>PART 03</a:t>
            </a:r>
            <a:endParaRPr lang="zh-CN" altLang="en-US" dirty="0">
              <a:cs typeface="Arial Unicode MS" panose="020B0604020202020204" pitchFamily="34" charset="-122"/>
            </a:endParaRPr>
          </a:p>
        </p:txBody>
      </p:sp>
    </p:spTree>
    <p:extLst>
      <p:ext uri="{BB962C8B-B14F-4D97-AF65-F5344CB8AC3E}">
        <p14:creationId xmlns:p14="http://schemas.microsoft.com/office/powerpoint/2010/main" val="278378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TEMPLATE" val="https://www.islide.cc;https://www.islide.cc;"/>
</p:tagLst>
</file>

<file path=ppt/tags/tag2.xml><?xml version="1.0" encoding="utf-8"?>
<p:tagLst xmlns:a="http://schemas.openxmlformats.org/drawingml/2006/main" xmlns:r="http://schemas.openxmlformats.org/officeDocument/2006/relationships" xmlns:p="http://schemas.openxmlformats.org/presentationml/2006/main">
  <p:tag name="ISLIDE.TEMPLATE" val="https://www.islide.cc;https://www.islide.cc;"/>
</p:tagLst>
</file>

<file path=ppt/theme/theme1.xml><?xml version="1.0" encoding="utf-8"?>
<a:theme xmlns:a="http://schemas.openxmlformats.org/drawingml/2006/main" name="51PPT模板网   www.51pptmoban.com">
  <a:themeElements>
    <a:clrScheme name="自定义 2">
      <a:dk1>
        <a:sysClr val="windowText" lastClr="000000"/>
      </a:dk1>
      <a:lt1>
        <a:sysClr val="window" lastClr="FFFFFF"/>
      </a:lt1>
      <a:dk2>
        <a:srgbClr val="44546A"/>
      </a:dk2>
      <a:lt2>
        <a:srgbClr val="E7E6E6"/>
      </a:lt2>
      <a:accent1>
        <a:srgbClr val="FF000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红利</Template>
  <TotalTime>426</TotalTime>
  <Words>3204</Words>
  <Application>Microsoft Office PowerPoint</Application>
  <PresentationFormat>宽屏</PresentationFormat>
  <Paragraphs>247</Paragraphs>
  <Slides>59</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59</vt:i4>
      </vt:variant>
    </vt:vector>
  </HeadingPairs>
  <TitlesOfParts>
    <vt:vector size="67" baseType="lpstr">
      <vt:lpstr>阿里巴巴普惠体</vt:lpstr>
      <vt:lpstr>阿里巴巴普惠体 B</vt:lpstr>
      <vt:lpstr>阿里巴巴普惠体 M</vt:lpstr>
      <vt:lpstr>等线</vt:lpstr>
      <vt:lpstr>思源宋体 CN</vt:lpstr>
      <vt:lpstr>Arial</vt:lpstr>
      <vt:lpstr>Calibri</vt:lpstr>
      <vt:lpstr>51PPT模板网   www.51pptmoban.com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51PPT模板网</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奥密克戎病毒防控ppt手册模板</dc:title>
  <dc:creator>昵晴</dc:creator>
  <cp:keywords>P界达人</cp:keywords>
  <dc:description>www.51pptmoban.com</dc:description>
  <cp:lastModifiedBy>棋 戴</cp:lastModifiedBy>
  <cp:revision>72</cp:revision>
  <dcterms:created xsi:type="dcterms:W3CDTF">2022-08-04T10:57:37Z</dcterms:created>
  <dcterms:modified xsi:type="dcterms:W3CDTF">2023-06-18T06:59:19Z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2023-06-17T15:12:03Z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3176409f-e2e6-407c-8465-e9450faa2f4f</vt:lpwstr>
  </property>
  <property fmtid="{D5CDD505-2E9C-101B-9397-08002B2CF9AE}" pid="7" name="MSIP_Label_defa4170-0d19-0005-0004-bc88714345d2_ActionId">
    <vt:lpwstr>2a3aa177-f9c5-44e8-9532-fc4e2bf26e92</vt:lpwstr>
  </property>
  <property fmtid="{D5CDD505-2E9C-101B-9397-08002B2CF9AE}" pid="8" name="MSIP_Label_defa4170-0d19-0005-0004-bc88714345d2_ContentBits">
    <vt:lpwstr>0</vt:lpwstr>
  </property>
</Properties>
</file>